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26"/>
  </p:notesMasterIdLst>
  <p:sldIdLst>
    <p:sldId id="285" r:id="rId3"/>
    <p:sldId id="282" r:id="rId4"/>
    <p:sldId id="257" r:id="rId5"/>
    <p:sldId id="258" r:id="rId6"/>
    <p:sldId id="259" r:id="rId7"/>
    <p:sldId id="260" r:id="rId8"/>
    <p:sldId id="273" r:id="rId9"/>
    <p:sldId id="295" r:id="rId10"/>
    <p:sldId id="297" r:id="rId11"/>
    <p:sldId id="261" r:id="rId12"/>
    <p:sldId id="262" r:id="rId13"/>
    <p:sldId id="283" r:id="rId14"/>
    <p:sldId id="267" r:id="rId15"/>
    <p:sldId id="274" r:id="rId16"/>
    <p:sldId id="264" r:id="rId17"/>
    <p:sldId id="275" r:id="rId18"/>
    <p:sldId id="276" r:id="rId19"/>
    <p:sldId id="280" r:id="rId20"/>
    <p:sldId id="268" r:id="rId21"/>
    <p:sldId id="269" r:id="rId22"/>
    <p:sldId id="298" r:id="rId23"/>
    <p:sldId id="299" r:id="rId24"/>
    <p:sldId id="277" r:id="rId25"/>
  </p:sldIdLst>
  <p:sldSz cx="18288000" cy="10287000"/>
  <p:notesSz cx="6858000" cy="9144000"/>
  <p:embeddedFontLst>
    <p:embeddedFont>
      <p:font typeface="Arial Black" panose="020B0A04020102020204" pitchFamily="34" charset="0"/>
      <p:bold r:id="rId27"/>
    </p:embeddedFont>
    <p:embeddedFont>
      <p:font typeface="Arial Rounded MT Bold" panose="020F0704030504030204" pitchFamily="34" charset="0"/>
      <p:regular r:id="rId28"/>
    </p:embeddedFont>
    <p:embeddedFont>
      <p:font typeface="Calibri" panose="020F0502020204030204" pitchFamily="34" charset="0"/>
      <p:regular r:id="rId29"/>
      <p:bold r:id="rId30"/>
      <p:italic r:id="rId31"/>
      <p:boldItalic r:id="rId32"/>
    </p:embeddedFont>
    <p:embeddedFont>
      <p:font typeface="Canva Sans" panose="020B0604020202020204" charset="0"/>
      <p:regular r:id="rId33"/>
    </p:embeddedFont>
    <p:embeddedFont>
      <p:font typeface="Canva Sans Bold" panose="020B0604020202020204" charset="0"/>
      <p:regular r:id="rId34"/>
    </p:embeddedFont>
    <p:embeddedFont>
      <p:font typeface="Open Sans" panose="020B0606030504020204" pitchFamily="34" charset="0"/>
      <p:regular r:id="rId35"/>
      <p:bold r:id="rId36"/>
      <p:italic r:id="rId37"/>
      <p:boldItalic r:id="rId38"/>
    </p:embeddedFont>
    <p:embeddedFont>
      <p:font typeface="Open Sans Bold" panose="020B0806030504020204" charset="0"/>
      <p:regular r:id="rId39"/>
      <p:bold r:id="rId40"/>
    </p:embeddedFont>
    <p:embeddedFont>
      <p:font typeface="Raleway Bold" panose="020B0604020202020204" charset="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BEC303"/>
    <a:srgbClr val="3017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719" autoAdjust="0"/>
  </p:normalViewPr>
  <p:slideViewPr>
    <p:cSldViewPr>
      <p:cViewPr varScale="1">
        <p:scale>
          <a:sx n="54" d="100"/>
          <a:sy n="54" d="100"/>
        </p:scale>
        <p:origin x="75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19.xml"/><Relationship Id="rId34" Type="http://schemas.openxmlformats.org/officeDocument/2006/relationships/font" Target="fonts/font8.fntdata"/><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5.fntdata"/><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7.fntdata"/><Relationship Id="rId38" Type="http://schemas.openxmlformats.org/officeDocument/2006/relationships/font" Target="fonts/font12.fntdata"/><Relationship Id="rId20" Type="http://schemas.openxmlformats.org/officeDocument/2006/relationships/slide" Target="slides/slide18.xml"/><Relationship Id="rId41" Type="http://schemas.openxmlformats.org/officeDocument/2006/relationships/font" Target="fonts/font15.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41C820-4B92-453A-9ABD-020C731D5E4A}"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C008B5B9-2943-4AB7-97F2-FAB7F8A6FD5B}">
      <dgm:prSet phldrT="[Text]"/>
      <dgm:spPr/>
      <dgm:t>
        <a:bodyPr/>
        <a:lstStyle/>
        <a:p>
          <a:r>
            <a:rPr lang="en-IN" dirty="0"/>
            <a:t>UNIVARIATE</a:t>
          </a:r>
          <a:r>
            <a:rPr lang="en-IN" baseline="0" dirty="0"/>
            <a:t> ANALYSIS</a:t>
          </a:r>
          <a:endParaRPr lang="en-IN" dirty="0"/>
        </a:p>
      </dgm:t>
    </dgm:pt>
    <dgm:pt modelId="{6F7AE882-E9FD-4E73-9851-1498E6412446}" type="parTrans" cxnId="{31D812AF-F2DC-4031-8583-CCB473ED91D3}">
      <dgm:prSet/>
      <dgm:spPr/>
      <dgm:t>
        <a:bodyPr/>
        <a:lstStyle/>
        <a:p>
          <a:endParaRPr lang="en-IN"/>
        </a:p>
      </dgm:t>
    </dgm:pt>
    <dgm:pt modelId="{DD738760-FFAC-45FC-B73C-8BB2055EE4BC}" type="sibTrans" cxnId="{31D812AF-F2DC-4031-8583-CCB473ED91D3}">
      <dgm:prSet/>
      <dgm:spPr/>
      <dgm:t>
        <a:bodyPr/>
        <a:lstStyle/>
        <a:p>
          <a:endParaRPr lang="en-IN"/>
        </a:p>
      </dgm:t>
    </dgm:pt>
    <dgm:pt modelId="{43DFBA06-08CE-4A19-A59B-5CD7E108AD96}">
      <dgm:prSet phldrT="[Text]"/>
      <dgm:spPr/>
      <dgm:t>
        <a:bodyPr/>
        <a:lstStyle/>
        <a:p>
          <a:r>
            <a:rPr lang="en-IN" dirty="0"/>
            <a:t>MULTIVARIATE ANALYSIS</a:t>
          </a:r>
        </a:p>
      </dgm:t>
    </dgm:pt>
    <dgm:pt modelId="{6AF6325A-4F46-4666-B1A9-8610CDF1FB3A}" type="parTrans" cxnId="{EFAB060C-1A7E-4370-906F-F5C5FAF44A75}">
      <dgm:prSet/>
      <dgm:spPr/>
      <dgm:t>
        <a:bodyPr/>
        <a:lstStyle/>
        <a:p>
          <a:endParaRPr lang="en-IN"/>
        </a:p>
      </dgm:t>
    </dgm:pt>
    <dgm:pt modelId="{C02346C9-E58E-4AA4-B343-338EA3A31D6A}" type="sibTrans" cxnId="{EFAB060C-1A7E-4370-906F-F5C5FAF44A75}">
      <dgm:prSet/>
      <dgm:spPr/>
      <dgm:t>
        <a:bodyPr/>
        <a:lstStyle/>
        <a:p>
          <a:endParaRPr lang="en-IN"/>
        </a:p>
      </dgm:t>
    </dgm:pt>
    <dgm:pt modelId="{560C5D14-15A0-484C-8432-835B0792648B}">
      <dgm:prSet phldrT="[Text]"/>
      <dgm:spPr/>
      <dgm:t>
        <a:bodyPr/>
        <a:lstStyle/>
        <a:p>
          <a:r>
            <a:rPr lang="en-IN" dirty="0"/>
            <a:t>BIVARIATE</a:t>
          </a:r>
          <a:r>
            <a:rPr lang="en-IN" baseline="0" dirty="0"/>
            <a:t> ANALYSIS</a:t>
          </a:r>
          <a:endParaRPr lang="en-IN" dirty="0"/>
        </a:p>
      </dgm:t>
    </dgm:pt>
    <dgm:pt modelId="{1E0F639D-158C-48BE-B467-1A284C6CCAE0}" type="sibTrans" cxnId="{70C28DCA-1ED3-4130-B38E-60875A9C5567}">
      <dgm:prSet/>
      <dgm:spPr/>
      <dgm:t>
        <a:bodyPr/>
        <a:lstStyle/>
        <a:p>
          <a:endParaRPr lang="en-IN"/>
        </a:p>
      </dgm:t>
    </dgm:pt>
    <dgm:pt modelId="{F1292C2E-6383-4330-B9EE-E1D7276DE3A5}" type="parTrans" cxnId="{70C28DCA-1ED3-4130-B38E-60875A9C5567}">
      <dgm:prSet/>
      <dgm:spPr/>
      <dgm:t>
        <a:bodyPr/>
        <a:lstStyle/>
        <a:p>
          <a:endParaRPr lang="en-IN"/>
        </a:p>
      </dgm:t>
    </dgm:pt>
    <dgm:pt modelId="{245CE732-C907-4323-94E5-027F820D54A2}" type="pres">
      <dgm:prSet presAssocID="{DE41C820-4B92-453A-9ABD-020C731D5E4A}" presName="linear" presStyleCnt="0">
        <dgm:presLayoutVars>
          <dgm:dir/>
          <dgm:animLvl val="lvl"/>
          <dgm:resizeHandles val="exact"/>
        </dgm:presLayoutVars>
      </dgm:prSet>
      <dgm:spPr/>
    </dgm:pt>
    <dgm:pt modelId="{489FE933-4944-4AF3-8FDF-483E0BC206F7}" type="pres">
      <dgm:prSet presAssocID="{C008B5B9-2943-4AB7-97F2-FAB7F8A6FD5B}" presName="parentLin" presStyleCnt="0"/>
      <dgm:spPr/>
    </dgm:pt>
    <dgm:pt modelId="{B2A8AB0F-12BD-45A1-99DE-434CADBB861B}" type="pres">
      <dgm:prSet presAssocID="{C008B5B9-2943-4AB7-97F2-FAB7F8A6FD5B}" presName="parentLeftMargin" presStyleLbl="node1" presStyleIdx="0" presStyleCnt="3"/>
      <dgm:spPr/>
    </dgm:pt>
    <dgm:pt modelId="{A0D460E5-12BA-44E7-8B69-F2D54E8B7889}" type="pres">
      <dgm:prSet presAssocID="{C008B5B9-2943-4AB7-97F2-FAB7F8A6FD5B}" presName="parentText" presStyleLbl="node1" presStyleIdx="0" presStyleCnt="3">
        <dgm:presLayoutVars>
          <dgm:chMax val="0"/>
          <dgm:bulletEnabled val="1"/>
        </dgm:presLayoutVars>
      </dgm:prSet>
      <dgm:spPr/>
    </dgm:pt>
    <dgm:pt modelId="{48B70C43-4DFE-401B-B602-3C4E15D0EA32}" type="pres">
      <dgm:prSet presAssocID="{C008B5B9-2943-4AB7-97F2-FAB7F8A6FD5B}" presName="negativeSpace" presStyleCnt="0"/>
      <dgm:spPr/>
    </dgm:pt>
    <dgm:pt modelId="{B94CE9FE-43E9-49EE-9807-B9CC0B1E569B}" type="pres">
      <dgm:prSet presAssocID="{C008B5B9-2943-4AB7-97F2-FAB7F8A6FD5B}" presName="childText" presStyleLbl="conFgAcc1" presStyleIdx="0" presStyleCnt="3">
        <dgm:presLayoutVars>
          <dgm:bulletEnabled val="1"/>
        </dgm:presLayoutVars>
      </dgm:prSet>
      <dgm:spPr/>
    </dgm:pt>
    <dgm:pt modelId="{A06E6749-800F-4C02-8A34-FBFC05B1304A}" type="pres">
      <dgm:prSet presAssocID="{DD738760-FFAC-45FC-B73C-8BB2055EE4BC}" presName="spaceBetweenRectangles" presStyleCnt="0"/>
      <dgm:spPr/>
    </dgm:pt>
    <dgm:pt modelId="{0AB87A71-3547-4111-837B-A2BB9DE3DC93}" type="pres">
      <dgm:prSet presAssocID="{560C5D14-15A0-484C-8432-835B0792648B}" presName="parentLin" presStyleCnt="0"/>
      <dgm:spPr/>
    </dgm:pt>
    <dgm:pt modelId="{1FB5A471-5A8F-4BCC-B30A-5CFD17E7F251}" type="pres">
      <dgm:prSet presAssocID="{560C5D14-15A0-484C-8432-835B0792648B}" presName="parentLeftMargin" presStyleLbl="node1" presStyleIdx="0" presStyleCnt="3"/>
      <dgm:spPr/>
    </dgm:pt>
    <dgm:pt modelId="{F4FEBC21-7FFB-4F29-B8C2-BFCD22421487}" type="pres">
      <dgm:prSet presAssocID="{560C5D14-15A0-484C-8432-835B0792648B}" presName="parentText" presStyleLbl="node1" presStyleIdx="1" presStyleCnt="3">
        <dgm:presLayoutVars>
          <dgm:chMax val="0"/>
          <dgm:bulletEnabled val="1"/>
        </dgm:presLayoutVars>
      </dgm:prSet>
      <dgm:spPr/>
    </dgm:pt>
    <dgm:pt modelId="{AFFC6F43-4B78-4E34-9F0D-BA3644E1984F}" type="pres">
      <dgm:prSet presAssocID="{560C5D14-15A0-484C-8432-835B0792648B}" presName="negativeSpace" presStyleCnt="0"/>
      <dgm:spPr/>
    </dgm:pt>
    <dgm:pt modelId="{2EA53104-9FCF-4B36-ACD2-DB072C73FEA0}" type="pres">
      <dgm:prSet presAssocID="{560C5D14-15A0-484C-8432-835B0792648B}" presName="childText" presStyleLbl="conFgAcc1" presStyleIdx="1" presStyleCnt="3">
        <dgm:presLayoutVars>
          <dgm:bulletEnabled val="1"/>
        </dgm:presLayoutVars>
        <dgm:style>
          <a:lnRef idx="2">
            <a:schemeClr val="accent4"/>
          </a:lnRef>
          <a:fillRef idx="1">
            <a:schemeClr val="lt1"/>
          </a:fillRef>
          <a:effectRef idx="0">
            <a:schemeClr val="accent4"/>
          </a:effectRef>
          <a:fontRef idx="minor">
            <a:schemeClr val="dk1"/>
          </a:fontRef>
        </dgm:style>
      </dgm:prSet>
      <dgm:spPr/>
    </dgm:pt>
    <dgm:pt modelId="{6A960F3D-4F0A-4143-98A0-B01B84440465}" type="pres">
      <dgm:prSet presAssocID="{1E0F639D-158C-48BE-B467-1A284C6CCAE0}" presName="spaceBetweenRectangles" presStyleCnt="0"/>
      <dgm:spPr/>
    </dgm:pt>
    <dgm:pt modelId="{DE404668-6E28-4A25-9D1B-A361FAFAD715}" type="pres">
      <dgm:prSet presAssocID="{43DFBA06-08CE-4A19-A59B-5CD7E108AD96}" presName="parentLin" presStyleCnt="0"/>
      <dgm:spPr/>
    </dgm:pt>
    <dgm:pt modelId="{5099F5B0-258C-4E08-8081-D9B4A2D523E5}" type="pres">
      <dgm:prSet presAssocID="{43DFBA06-08CE-4A19-A59B-5CD7E108AD96}" presName="parentLeftMargin" presStyleLbl="node1" presStyleIdx="1" presStyleCnt="3"/>
      <dgm:spPr/>
    </dgm:pt>
    <dgm:pt modelId="{4C394901-0BB5-432D-B1B1-860F6EE42159}" type="pres">
      <dgm:prSet presAssocID="{43DFBA06-08CE-4A19-A59B-5CD7E108AD96}" presName="parentText" presStyleLbl="node1" presStyleIdx="2" presStyleCnt="3">
        <dgm:presLayoutVars>
          <dgm:chMax val="0"/>
          <dgm:bulletEnabled val="1"/>
        </dgm:presLayoutVars>
      </dgm:prSet>
      <dgm:spPr/>
    </dgm:pt>
    <dgm:pt modelId="{AFA86EA5-C1D6-467A-9912-3E356AF59123}" type="pres">
      <dgm:prSet presAssocID="{43DFBA06-08CE-4A19-A59B-5CD7E108AD96}" presName="negativeSpace" presStyleCnt="0"/>
      <dgm:spPr/>
    </dgm:pt>
    <dgm:pt modelId="{F5D2BBC8-4B01-45C6-A896-5CAFF6F574CD}" type="pres">
      <dgm:prSet presAssocID="{43DFBA06-08CE-4A19-A59B-5CD7E108AD96}" presName="childText" presStyleLbl="conFgAcc1" presStyleIdx="2" presStyleCnt="3">
        <dgm:presLayoutVars>
          <dgm:bulletEnabled val="1"/>
        </dgm:presLayoutVars>
      </dgm:prSet>
      <dgm:spPr/>
    </dgm:pt>
  </dgm:ptLst>
  <dgm:cxnLst>
    <dgm:cxn modelId="{EFAB060C-1A7E-4370-906F-F5C5FAF44A75}" srcId="{DE41C820-4B92-453A-9ABD-020C731D5E4A}" destId="{43DFBA06-08CE-4A19-A59B-5CD7E108AD96}" srcOrd="2" destOrd="0" parTransId="{6AF6325A-4F46-4666-B1A9-8610CDF1FB3A}" sibTransId="{C02346C9-E58E-4AA4-B343-338EA3A31D6A}"/>
    <dgm:cxn modelId="{52A38A6D-7955-4019-AB14-AB608137E299}" type="presOf" srcId="{560C5D14-15A0-484C-8432-835B0792648B}" destId="{F4FEBC21-7FFB-4F29-B8C2-BFCD22421487}" srcOrd="1" destOrd="0" presId="urn:microsoft.com/office/officeart/2005/8/layout/list1"/>
    <dgm:cxn modelId="{AB9CB84E-C4F3-40B1-9B1A-8FA0BE77476D}" type="presOf" srcId="{43DFBA06-08CE-4A19-A59B-5CD7E108AD96}" destId="{4C394901-0BB5-432D-B1B1-860F6EE42159}" srcOrd="1" destOrd="0" presId="urn:microsoft.com/office/officeart/2005/8/layout/list1"/>
    <dgm:cxn modelId="{AFA32497-5668-4C58-8868-55F95614DB96}" type="presOf" srcId="{560C5D14-15A0-484C-8432-835B0792648B}" destId="{1FB5A471-5A8F-4BCC-B30A-5CFD17E7F251}" srcOrd="0" destOrd="0" presId="urn:microsoft.com/office/officeart/2005/8/layout/list1"/>
    <dgm:cxn modelId="{31D812AF-F2DC-4031-8583-CCB473ED91D3}" srcId="{DE41C820-4B92-453A-9ABD-020C731D5E4A}" destId="{C008B5B9-2943-4AB7-97F2-FAB7F8A6FD5B}" srcOrd="0" destOrd="0" parTransId="{6F7AE882-E9FD-4E73-9851-1498E6412446}" sibTransId="{DD738760-FFAC-45FC-B73C-8BB2055EE4BC}"/>
    <dgm:cxn modelId="{C1A995C4-3D03-40A5-BE36-1ACA49DDA026}" type="presOf" srcId="{43DFBA06-08CE-4A19-A59B-5CD7E108AD96}" destId="{5099F5B0-258C-4E08-8081-D9B4A2D523E5}" srcOrd="0" destOrd="0" presId="urn:microsoft.com/office/officeart/2005/8/layout/list1"/>
    <dgm:cxn modelId="{B73428C6-DC52-4C58-99A9-3EA70B08E15C}" type="presOf" srcId="{C008B5B9-2943-4AB7-97F2-FAB7F8A6FD5B}" destId="{B2A8AB0F-12BD-45A1-99DE-434CADBB861B}" srcOrd="0" destOrd="0" presId="urn:microsoft.com/office/officeart/2005/8/layout/list1"/>
    <dgm:cxn modelId="{70C28DCA-1ED3-4130-B38E-60875A9C5567}" srcId="{DE41C820-4B92-453A-9ABD-020C731D5E4A}" destId="{560C5D14-15A0-484C-8432-835B0792648B}" srcOrd="1" destOrd="0" parTransId="{F1292C2E-6383-4330-B9EE-E1D7276DE3A5}" sibTransId="{1E0F639D-158C-48BE-B467-1A284C6CCAE0}"/>
    <dgm:cxn modelId="{0399A7E5-8BAE-4B67-9782-811D1FCEC5E5}" type="presOf" srcId="{C008B5B9-2943-4AB7-97F2-FAB7F8A6FD5B}" destId="{A0D460E5-12BA-44E7-8B69-F2D54E8B7889}" srcOrd="1" destOrd="0" presId="urn:microsoft.com/office/officeart/2005/8/layout/list1"/>
    <dgm:cxn modelId="{46DA88E8-A654-4A57-ABC7-BA79F8E5BC5C}" type="presOf" srcId="{DE41C820-4B92-453A-9ABD-020C731D5E4A}" destId="{245CE732-C907-4323-94E5-027F820D54A2}" srcOrd="0" destOrd="0" presId="urn:microsoft.com/office/officeart/2005/8/layout/list1"/>
    <dgm:cxn modelId="{CD465217-03B7-48C0-B008-B5C06E690991}" type="presParOf" srcId="{245CE732-C907-4323-94E5-027F820D54A2}" destId="{489FE933-4944-4AF3-8FDF-483E0BC206F7}" srcOrd="0" destOrd="0" presId="urn:microsoft.com/office/officeart/2005/8/layout/list1"/>
    <dgm:cxn modelId="{0898DBBF-BF98-4AC4-869B-BBEDEE3B289C}" type="presParOf" srcId="{489FE933-4944-4AF3-8FDF-483E0BC206F7}" destId="{B2A8AB0F-12BD-45A1-99DE-434CADBB861B}" srcOrd="0" destOrd="0" presId="urn:microsoft.com/office/officeart/2005/8/layout/list1"/>
    <dgm:cxn modelId="{0A1F77D6-3034-4538-A691-68AA79A3CE90}" type="presParOf" srcId="{489FE933-4944-4AF3-8FDF-483E0BC206F7}" destId="{A0D460E5-12BA-44E7-8B69-F2D54E8B7889}" srcOrd="1" destOrd="0" presId="urn:microsoft.com/office/officeart/2005/8/layout/list1"/>
    <dgm:cxn modelId="{2ECA17DA-DDA8-4FEE-82B5-2282AD11D6ED}" type="presParOf" srcId="{245CE732-C907-4323-94E5-027F820D54A2}" destId="{48B70C43-4DFE-401B-B602-3C4E15D0EA32}" srcOrd="1" destOrd="0" presId="urn:microsoft.com/office/officeart/2005/8/layout/list1"/>
    <dgm:cxn modelId="{41D2C0F5-05C6-4C25-92C2-7DF31AECB82D}" type="presParOf" srcId="{245CE732-C907-4323-94E5-027F820D54A2}" destId="{B94CE9FE-43E9-49EE-9807-B9CC0B1E569B}" srcOrd="2" destOrd="0" presId="urn:microsoft.com/office/officeart/2005/8/layout/list1"/>
    <dgm:cxn modelId="{60E219A2-A6B3-4C9A-8016-CB5A4C44DC7A}" type="presParOf" srcId="{245CE732-C907-4323-94E5-027F820D54A2}" destId="{A06E6749-800F-4C02-8A34-FBFC05B1304A}" srcOrd="3" destOrd="0" presId="urn:microsoft.com/office/officeart/2005/8/layout/list1"/>
    <dgm:cxn modelId="{95B958E8-5233-4686-8EC4-85E555F7080C}" type="presParOf" srcId="{245CE732-C907-4323-94E5-027F820D54A2}" destId="{0AB87A71-3547-4111-837B-A2BB9DE3DC93}" srcOrd="4" destOrd="0" presId="urn:microsoft.com/office/officeart/2005/8/layout/list1"/>
    <dgm:cxn modelId="{DF2250BB-9A54-4EE2-9AED-44C96E9403FD}" type="presParOf" srcId="{0AB87A71-3547-4111-837B-A2BB9DE3DC93}" destId="{1FB5A471-5A8F-4BCC-B30A-5CFD17E7F251}" srcOrd="0" destOrd="0" presId="urn:microsoft.com/office/officeart/2005/8/layout/list1"/>
    <dgm:cxn modelId="{63E417D3-4FBF-4FFB-8F30-C95CED7A8763}" type="presParOf" srcId="{0AB87A71-3547-4111-837B-A2BB9DE3DC93}" destId="{F4FEBC21-7FFB-4F29-B8C2-BFCD22421487}" srcOrd="1" destOrd="0" presId="urn:microsoft.com/office/officeart/2005/8/layout/list1"/>
    <dgm:cxn modelId="{C544365D-20FF-497E-A40A-9112362D6B12}" type="presParOf" srcId="{245CE732-C907-4323-94E5-027F820D54A2}" destId="{AFFC6F43-4B78-4E34-9F0D-BA3644E1984F}" srcOrd="5" destOrd="0" presId="urn:microsoft.com/office/officeart/2005/8/layout/list1"/>
    <dgm:cxn modelId="{B5ECBB7F-CF90-40D5-B4A7-F6C736FF2B8B}" type="presParOf" srcId="{245CE732-C907-4323-94E5-027F820D54A2}" destId="{2EA53104-9FCF-4B36-ACD2-DB072C73FEA0}" srcOrd="6" destOrd="0" presId="urn:microsoft.com/office/officeart/2005/8/layout/list1"/>
    <dgm:cxn modelId="{238B98C2-BA89-44D0-A7B6-68DF4947523A}" type="presParOf" srcId="{245CE732-C907-4323-94E5-027F820D54A2}" destId="{6A960F3D-4F0A-4143-98A0-B01B84440465}" srcOrd="7" destOrd="0" presId="urn:microsoft.com/office/officeart/2005/8/layout/list1"/>
    <dgm:cxn modelId="{2EC25AF0-D20A-4FB4-984F-E7961F21EB52}" type="presParOf" srcId="{245CE732-C907-4323-94E5-027F820D54A2}" destId="{DE404668-6E28-4A25-9D1B-A361FAFAD715}" srcOrd="8" destOrd="0" presId="urn:microsoft.com/office/officeart/2005/8/layout/list1"/>
    <dgm:cxn modelId="{6276966E-B6D3-4457-B88E-DE6039578D19}" type="presParOf" srcId="{DE404668-6E28-4A25-9D1B-A361FAFAD715}" destId="{5099F5B0-258C-4E08-8081-D9B4A2D523E5}" srcOrd="0" destOrd="0" presId="urn:microsoft.com/office/officeart/2005/8/layout/list1"/>
    <dgm:cxn modelId="{300D367F-DB61-4DCE-9930-88DD4F6B57E3}" type="presParOf" srcId="{DE404668-6E28-4A25-9D1B-A361FAFAD715}" destId="{4C394901-0BB5-432D-B1B1-860F6EE42159}" srcOrd="1" destOrd="0" presId="urn:microsoft.com/office/officeart/2005/8/layout/list1"/>
    <dgm:cxn modelId="{1A3E628F-5D23-4554-80CE-045543167E79}" type="presParOf" srcId="{245CE732-C907-4323-94E5-027F820D54A2}" destId="{AFA86EA5-C1D6-467A-9912-3E356AF59123}" srcOrd="9" destOrd="0" presId="urn:microsoft.com/office/officeart/2005/8/layout/list1"/>
    <dgm:cxn modelId="{EB2915AF-448D-4EAB-B100-B2C292324A74}" type="presParOf" srcId="{245CE732-C907-4323-94E5-027F820D54A2}" destId="{F5D2BBC8-4B01-45C6-A896-5CAFF6F574CD}"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FF0198C-C468-4DAF-97E9-B6A4856D4674}" type="doc">
      <dgm:prSet loTypeId="urn:microsoft.com/office/officeart/2005/8/layout/vList3" loCatId="list" qsTypeId="urn:microsoft.com/office/officeart/2005/8/quickstyle/3d1" qsCatId="3D" csTypeId="urn:microsoft.com/office/officeart/2005/8/colors/colorful1" csCatId="colorful" phldr="1"/>
      <dgm:spPr/>
      <dgm:t>
        <a:bodyPr/>
        <a:lstStyle/>
        <a:p>
          <a:endParaRPr lang="en-IN"/>
        </a:p>
      </dgm:t>
    </dgm:pt>
    <dgm:pt modelId="{CE52423F-9E09-4664-9299-375A0DC5BCF0}">
      <dgm:prSet phldrT="[Text]" custT="1"/>
      <dgm:spPr>
        <a:solidFill>
          <a:schemeClr val="tx2">
            <a:lumMod val="60000"/>
            <a:lumOff val="40000"/>
          </a:schemeClr>
        </a:solidFill>
      </dgm:spPr>
      <dgm:t>
        <a:bodyPr/>
        <a:lstStyle/>
        <a:p>
          <a:pPr algn="l"/>
          <a:r>
            <a:rPr lang="en-US" sz="3200" b="1" dirty="0">
              <a:solidFill>
                <a:schemeClr val="tx1"/>
              </a:solidFill>
              <a:latin typeface="Times New Roman" panose="02020603050405020304" pitchFamily="18" charset="0"/>
              <a:cs typeface="Times New Roman" panose="02020603050405020304" pitchFamily="18" charset="0"/>
            </a:rPr>
            <a:t>EDA</a:t>
          </a:r>
        </a:p>
        <a:p>
          <a:pPr algn="l"/>
          <a:r>
            <a:rPr lang="en-US" sz="2800" b="1" dirty="0">
              <a:latin typeface="Times New Roman" panose="02020603050405020304" pitchFamily="18" charset="0"/>
              <a:cs typeface="Times New Roman" panose="02020603050405020304" pitchFamily="18" charset="0"/>
            </a:rPr>
            <a:t>Count of reviews increasing over the period of time</a:t>
          </a:r>
        </a:p>
        <a:p>
          <a:pPr algn="l"/>
          <a:r>
            <a:rPr lang="en-US" sz="2800" b="1" dirty="0">
              <a:latin typeface="Times New Roman" panose="02020603050405020304" pitchFamily="18" charset="0"/>
              <a:cs typeface="Times New Roman" panose="02020603050405020304" pitchFamily="18" charset="0"/>
            </a:rPr>
            <a:t>Revenue is increasing over the period of time</a:t>
          </a:r>
        </a:p>
      </dgm:t>
    </dgm:pt>
    <dgm:pt modelId="{F71734B7-0239-4D34-9AC8-2BADAD7D5CA4}" type="parTrans" cxnId="{7787A218-1EF9-4B78-A61D-2FCF07A73C77}">
      <dgm:prSet/>
      <dgm:spPr/>
      <dgm:t>
        <a:bodyPr/>
        <a:lstStyle/>
        <a:p>
          <a:endParaRPr lang="en-IN"/>
        </a:p>
      </dgm:t>
    </dgm:pt>
    <dgm:pt modelId="{242DCCFD-D57F-4195-8944-9AC68CAACF6E}" type="sibTrans" cxnId="{7787A218-1EF9-4B78-A61D-2FCF07A73C77}">
      <dgm:prSet/>
      <dgm:spPr/>
      <dgm:t>
        <a:bodyPr/>
        <a:lstStyle/>
        <a:p>
          <a:endParaRPr lang="en-IN"/>
        </a:p>
      </dgm:t>
    </dgm:pt>
    <dgm:pt modelId="{1E7BD5DD-91D4-4A06-BC30-8342A4F787B8}">
      <dgm:prSet phldrT="[Text]" custT="1"/>
      <dgm:spPr>
        <a:solidFill>
          <a:schemeClr val="tx2">
            <a:lumMod val="60000"/>
            <a:lumOff val="40000"/>
          </a:schemeClr>
        </a:solidFill>
      </dgm:spPr>
      <dgm:t>
        <a:bodyPr/>
        <a:lstStyle/>
        <a:p>
          <a:pPr algn="l"/>
          <a:r>
            <a:rPr lang="en-US" sz="3200" b="1" dirty="0">
              <a:solidFill>
                <a:schemeClr val="tx1"/>
              </a:solidFill>
              <a:latin typeface="Times New Roman" panose="02020603050405020304" pitchFamily="18" charset="0"/>
              <a:cs typeface="Times New Roman" panose="02020603050405020304" pitchFamily="18" charset="0"/>
            </a:rPr>
            <a:t>SENTIMENTAL ANALYSIS</a:t>
          </a:r>
        </a:p>
        <a:p>
          <a:pPr algn="l"/>
          <a:r>
            <a:rPr lang="en-US" sz="2800" b="1" dirty="0">
              <a:latin typeface="Times New Roman" panose="02020603050405020304" pitchFamily="18" charset="0"/>
              <a:cs typeface="Times New Roman" panose="02020603050405020304" pitchFamily="18" charset="0"/>
            </a:rPr>
            <a:t>Model is able to detect and translate all the languages to English</a:t>
          </a:r>
        </a:p>
        <a:p>
          <a:pPr algn="l"/>
          <a:r>
            <a:rPr lang="en-US" sz="2800" b="1" dirty="0">
              <a:latin typeface="Times New Roman" panose="02020603050405020304" pitchFamily="18" charset="0"/>
              <a:cs typeface="Times New Roman" panose="02020603050405020304" pitchFamily="18" charset="0"/>
            </a:rPr>
            <a:t>Model is able to Automate Sentiment Predictions</a:t>
          </a:r>
        </a:p>
      </dgm:t>
    </dgm:pt>
    <dgm:pt modelId="{889C8CD6-29CD-40AA-BACD-86ED013C2007}" type="sibTrans" cxnId="{FE9EADD9-D716-4ED6-9331-9B15FC9171AB}">
      <dgm:prSet/>
      <dgm:spPr/>
      <dgm:t>
        <a:bodyPr/>
        <a:lstStyle/>
        <a:p>
          <a:endParaRPr lang="en-IN"/>
        </a:p>
      </dgm:t>
    </dgm:pt>
    <dgm:pt modelId="{8F68CD44-A4CC-46E1-8140-9C784F32BE40}" type="parTrans" cxnId="{FE9EADD9-D716-4ED6-9331-9B15FC9171AB}">
      <dgm:prSet/>
      <dgm:spPr/>
      <dgm:t>
        <a:bodyPr/>
        <a:lstStyle/>
        <a:p>
          <a:endParaRPr lang="en-IN"/>
        </a:p>
      </dgm:t>
    </dgm:pt>
    <dgm:pt modelId="{C7F06345-82C8-41E5-A928-DB551F9123F3}" type="pres">
      <dgm:prSet presAssocID="{2FF0198C-C468-4DAF-97E9-B6A4856D4674}" presName="linearFlow" presStyleCnt="0">
        <dgm:presLayoutVars>
          <dgm:dir/>
          <dgm:resizeHandles val="exact"/>
        </dgm:presLayoutVars>
      </dgm:prSet>
      <dgm:spPr/>
    </dgm:pt>
    <dgm:pt modelId="{1EB7BE2B-39AF-44FC-9654-F6B343117943}" type="pres">
      <dgm:prSet presAssocID="{CE52423F-9E09-4664-9299-375A0DC5BCF0}" presName="composite" presStyleCnt="0"/>
      <dgm:spPr/>
    </dgm:pt>
    <dgm:pt modelId="{C528BFF1-B4DD-4C6D-ABD8-8C3B997BC772}" type="pres">
      <dgm:prSet presAssocID="{CE52423F-9E09-4664-9299-375A0DC5BCF0}" presName="imgShp" presStyleLbl="fgImgPlace1" presStyleIdx="0" presStyleCnt="2" custScaleX="107488" custScaleY="105217" custLinFactNeighborX="-80365" custLinFactNeighborY="-2940"/>
      <dgm:spPr>
        <a:solidFill>
          <a:schemeClr val="accent1">
            <a:lumMod val="50000"/>
          </a:schemeClr>
        </a:solidFill>
      </dgm:spPr>
    </dgm:pt>
    <dgm:pt modelId="{5941BCD3-FFFC-4D8E-8B97-367974BCBFC2}" type="pres">
      <dgm:prSet presAssocID="{CE52423F-9E09-4664-9299-375A0DC5BCF0}" presName="txShp" presStyleLbl="node1" presStyleIdx="0" presStyleCnt="2" custScaleX="138745" custScaleY="105515" custLinFactNeighborX="7365" custLinFactNeighborY="2118">
        <dgm:presLayoutVars>
          <dgm:bulletEnabled val="1"/>
        </dgm:presLayoutVars>
      </dgm:prSet>
      <dgm:spPr/>
    </dgm:pt>
    <dgm:pt modelId="{8DB24689-5A0D-4EA9-94DD-D1F05968FE37}" type="pres">
      <dgm:prSet presAssocID="{242DCCFD-D57F-4195-8944-9AC68CAACF6E}" presName="spacing" presStyleCnt="0"/>
      <dgm:spPr/>
    </dgm:pt>
    <dgm:pt modelId="{FED55750-483E-495B-9811-716D93DC99BB}" type="pres">
      <dgm:prSet presAssocID="{1E7BD5DD-91D4-4A06-BC30-8342A4F787B8}" presName="composite" presStyleCnt="0"/>
      <dgm:spPr/>
    </dgm:pt>
    <dgm:pt modelId="{2B06B671-AD1D-4798-A5D6-2D2B2961633C}" type="pres">
      <dgm:prSet presAssocID="{1E7BD5DD-91D4-4A06-BC30-8342A4F787B8}" presName="imgShp" presStyleLbl="fgImgPlace1" presStyleIdx="1" presStyleCnt="2" custScaleX="106499" custScaleY="98902" custLinFactNeighborX="-77661" custLinFactNeighborY="-7043"/>
      <dgm:spPr>
        <a:solidFill>
          <a:schemeClr val="accent1">
            <a:lumMod val="50000"/>
          </a:schemeClr>
        </a:solidFill>
      </dgm:spPr>
    </dgm:pt>
    <dgm:pt modelId="{1AB77D1D-636E-4F08-8B25-54E1CABBCB1D}" type="pres">
      <dgm:prSet presAssocID="{1E7BD5DD-91D4-4A06-BC30-8342A4F787B8}" presName="txShp" presStyleLbl="node1" presStyleIdx="1" presStyleCnt="2" custScaleX="139216" custScaleY="106505" custLinFactNeighborX="5580" custLinFactNeighborY="-3372">
        <dgm:presLayoutVars>
          <dgm:bulletEnabled val="1"/>
        </dgm:presLayoutVars>
      </dgm:prSet>
      <dgm:spPr/>
    </dgm:pt>
  </dgm:ptLst>
  <dgm:cxnLst>
    <dgm:cxn modelId="{7787A218-1EF9-4B78-A61D-2FCF07A73C77}" srcId="{2FF0198C-C468-4DAF-97E9-B6A4856D4674}" destId="{CE52423F-9E09-4664-9299-375A0DC5BCF0}" srcOrd="0" destOrd="0" parTransId="{F71734B7-0239-4D34-9AC8-2BADAD7D5CA4}" sibTransId="{242DCCFD-D57F-4195-8944-9AC68CAACF6E}"/>
    <dgm:cxn modelId="{04C7B02F-40F0-4BB8-967B-073406AF4D80}" type="presOf" srcId="{2FF0198C-C468-4DAF-97E9-B6A4856D4674}" destId="{C7F06345-82C8-41E5-A928-DB551F9123F3}" srcOrd="0" destOrd="0" presId="urn:microsoft.com/office/officeart/2005/8/layout/vList3"/>
    <dgm:cxn modelId="{1C36CF6A-AE50-4351-B8A8-8FC9DC7A02E7}" type="presOf" srcId="{1E7BD5DD-91D4-4A06-BC30-8342A4F787B8}" destId="{1AB77D1D-636E-4F08-8B25-54E1CABBCB1D}" srcOrd="0" destOrd="0" presId="urn:microsoft.com/office/officeart/2005/8/layout/vList3"/>
    <dgm:cxn modelId="{961B6C6C-3BEC-4655-9CBB-D7664A14E0D3}" type="presOf" srcId="{CE52423F-9E09-4664-9299-375A0DC5BCF0}" destId="{5941BCD3-FFFC-4D8E-8B97-367974BCBFC2}" srcOrd="0" destOrd="0" presId="urn:microsoft.com/office/officeart/2005/8/layout/vList3"/>
    <dgm:cxn modelId="{FE9EADD9-D716-4ED6-9331-9B15FC9171AB}" srcId="{2FF0198C-C468-4DAF-97E9-B6A4856D4674}" destId="{1E7BD5DD-91D4-4A06-BC30-8342A4F787B8}" srcOrd="1" destOrd="0" parTransId="{8F68CD44-A4CC-46E1-8140-9C784F32BE40}" sibTransId="{889C8CD6-29CD-40AA-BACD-86ED013C2007}"/>
    <dgm:cxn modelId="{F13C58E3-0B55-4AB6-9221-7218CB491627}" type="presParOf" srcId="{C7F06345-82C8-41E5-A928-DB551F9123F3}" destId="{1EB7BE2B-39AF-44FC-9654-F6B343117943}" srcOrd="0" destOrd="0" presId="urn:microsoft.com/office/officeart/2005/8/layout/vList3"/>
    <dgm:cxn modelId="{43D1D947-1056-4488-87D4-D6BDDDF98151}" type="presParOf" srcId="{1EB7BE2B-39AF-44FC-9654-F6B343117943}" destId="{C528BFF1-B4DD-4C6D-ABD8-8C3B997BC772}" srcOrd="0" destOrd="0" presId="urn:microsoft.com/office/officeart/2005/8/layout/vList3"/>
    <dgm:cxn modelId="{0F705158-BFE7-4335-BCCD-C0037D7EA1C2}" type="presParOf" srcId="{1EB7BE2B-39AF-44FC-9654-F6B343117943}" destId="{5941BCD3-FFFC-4D8E-8B97-367974BCBFC2}" srcOrd="1" destOrd="0" presId="urn:microsoft.com/office/officeart/2005/8/layout/vList3"/>
    <dgm:cxn modelId="{A5B26B1F-A2B0-4993-8FAF-1D5CFACCB964}" type="presParOf" srcId="{C7F06345-82C8-41E5-A928-DB551F9123F3}" destId="{8DB24689-5A0D-4EA9-94DD-D1F05968FE37}" srcOrd="1" destOrd="0" presId="urn:microsoft.com/office/officeart/2005/8/layout/vList3"/>
    <dgm:cxn modelId="{FB95918D-2410-4CCC-A830-DB3930179239}" type="presParOf" srcId="{C7F06345-82C8-41E5-A928-DB551F9123F3}" destId="{FED55750-483E-495B-9811-716D93DC99BB}" srcOrd="2" destOrd="0" presId="urn:microsoft.com/office/officeart/2005/8/layout/vList3"/>
    <dgm:cxn modelId="{E3FE200A-39E9-41A5-B51E-135A05E77E8A}" type="presParOf" srcId="{FED55750-483E-495B-9811-716D93DC99BB}" destId="{2B06B671-AD1D-4798-A5D6-2D2B2961633C}" srcOrd="0" destOrd="0" presId="urn:microsoft.com/office/officeart/2005/8/layout/vList3"/>
    <dgm:cxn modelId="{52739620-BBF2-4436-B3C7-4175A4C9ECD1}" type="presParOf" srcId="{FED55750-483E-495B-9811-716D93DC99BB}" destId="{1AB77D1D-636E-4F08-8B25-54E1CABBCB1D}"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FF0198C-C468-4DAF-97E9-B6A4856D4674}" type="doc">
      <dgm:prSet loTypeId="urn:microsoft.com/office/officeart/2005/8/layout/vList3" loCatId="list" qsTypeId="urn:microsoft.com/office/officeart/2005/8/quickstyle/3d1" qsCatId="3D" csTypeId="urn:microsoft.com/office/officeart/2005/8/colors/colorful1" csCatId="colorful" phldr="1"/>
      <dgm:spPr/>
      <dgm:t>
        <a:bodyPr/>
        <a:lstStyle/>
        <a:p>
          <a:endParaRPr lang="en-IN"/>
        </a:p>
      </dgm:t>
    </dgm:pt>
    <dgm:pt modelId="{CE52423F-9E09-4664-9299-375A0DC5BCF0}">
      <dgm:prSet phldrT="[Text]" custT="1"/>
      <dgm:spPr>
        <a:solidFill>
          <a:schemeClr val="tx2">
            <a:lumMod val="60000"/>
            <a:lumOff val="40000"/>
          </a:schemeClr>
        </a:solidFill>
      </dgm:spPr>
      <dgm:t>
        <a:bodyPr/>
        <a:lstStyle/>
        <a:p>
          <a:pPr algn="l"/>
          <a:r>
            <a:rPr lang="en-US" sz="3200" b="1" dirty="0">
              <a:solidFill>
                <a:schemeClr val="tx1"/>
              </a:solidFill>
              <a:latin typeface="Times New Roman" panose="02020603050405020304" pitchFamily="18" charset="0"/>
              <a:cs typeface="Times New Roman" panose="02020603050405020304" pitchFamily="18" charset="0"/>
            </a:rPr>
            <a:t>CLUSTERING</a:t>
          </a:r>
        </a:p>
        <a:p>
          <a:pPr algn="l"/>
          <a:r>
            <a:rPr lang="en-US" sz="2800" b="1" dirty="0">
              <a:latin typeface="Times New Roman" panose="02020603050405020304" pitchFamily="18" charset="0"/>
              <a:cs typeface="Times New Roman" panose="02020603050405020304" pitchFamily="18" charset="0"/>
            </a:rPr>
            <a:t>Model is able to segregate top and bottom products</a:t>
          </a:r>
        </a:p>
        <a:p>
          <a:pPr algn="l"/>
          <a:r>
            <a:rPr lang="en-US" sz="2800" b="1" dirty="0">
              <a:latin typeface="Times New Roman" panose="02020603050405020304" pitchFamily="18" charset="0"/>
              <a:cs typeface="Times New Roman" panose="02020603050405020304" pitchFamily="18" charset="0"/>
            </a:rPr>
            <a:t>Model is able to create segments based on customer perceptions</a:t>
          </a:r>
        </a:p>
      </dgm:t>
    </dgm:pt>
    <dgm:pt modelId="{F71734B7-0239-4D34-9AC8-2BADAD7D5CA4}" type="parTrans" cxnId="{7787A218-1EF9-4B78-A61D-2FCF07A73C77}">
      <dgm:prSet/>
      <dgm:spPr/>
      <dgm:t>
        <a:bodyPr/>
        <a:lstStyle/>
        <a:p>
          <a:endParaRPr lang="en-IN"/>
        </a:p>
      </dgm:t>
    </dgm:pt>
    <dgm:pt modelId="{242DCCFD-D57F-4195-8944-9AC68CAACF6E}" type="sibTrans" cxnId="{7787A218-1EF9-4B78-A61D-2FCF07A73C77}">
      <dgm:prSet/>
      <dgm:spPr/>
      <dgm:t>
        <a:bodyPr/>
        <a:lstStyle/>
        <a:p>
          <a:endParaRPr lang="en-IN"/>
        </a:p>
      </dgm:t>
    </dgm:pt>
    <dgm:pt modelId="{1E7BD5DD-91D4-4A06-BC30-8342A4F787B8}">
      <dgm:prSet phldrT="[Text]" custT="1"/>
      <dgm:spPr>
        <a:solidFill>
          <a:schemeClr val="tx2">
            <a:lumMod val="60000"/>
            <a:lumOff val="40000"/>
          </a:schemeClr>
        </a:solidFill>
      </dgm:spPr>
      <dgm:t>
        <a:bodyPr/>
        <a:lstStyle/>
        <a:p>
          <a:pPr algn="l"/>
          <a:r>
            <a:rPr lang="en-US" sz="3200" b="1" dirty="0">
              <a:solidFill>
                <a:schemeClr val="tx1"/>
              </a:solidFill>
              <a:latin typeface="Times New Roman" panose="02020603050405020304" pitchFamily="18" charset="0"/>
              <a:cs typeface="Times New Roman" panose="02020603050405020304" pitchFamily="18" charset="0"/>
            </a:rPr>
            <a:t>PRODUCT RECOMMENDATION</a:t>
          </a:r>
        </a:p>
        <a:p>
          <a:pPr algn="l"/>
          <a:r>
            <a:rPr lang="en-US" sz="2800" b="1" dirty="0">
              <a:solidFill>
                <a:schemeClr val="bg1"/>
              </a:solidFill>
              <a:latin typeface="Times New Roman" panose="02020603050405020304" pitchFamily="18" charset="0"/>
              <a:cs typeface="Times New Roman" panose="02020603050405020304" pitchFamily="18" charset="0"/>
            </a:rPr>
            <a:t>Model is able to recommend related products based on customer purchase</a:t>
          </a:r>
        </a:p>
        <a:p>
          <a:pPr algn="l"/>
          <a:r>
            <a:rPr lang="en-US" sz="2800" b="1" dirty="0">
              <a:solidFill>
                <a:schemeClr val="bg1"/>
              </a:solidFill>
              <a:latin typeface="Times New Roman" panose="02020603050405020304" pitchFamily="18" charset="0"/>
              <a:cs typeface="Times New Roman" panose="02020603050405020304" pitchFamily="18" charset="0"/>
            </a:rPr>
            <a:t>Model is able to forecast future trend of the sentiments</a:t>
          </a:r>
          <a:endParaRPr lang="en-US" sz="2800" b="1" dirty="0">
            <a:latin typeface="Times New Roman" panose="02020603050405020304" pitchFamily="18" charset="0"/>
            <a:cs typeface="Times New Roman" panose="02020603050405020304" pitchFamily="18" charset="0"/>
          </a:endParaRPr>
        </a:p>
      </dgm:t>
    </dgm:pt>
    <dgm:pt modelId="{889C8CD6-29CD-40AA-BACD-86ED013C2007}" type="sibTrans" cxnId="{FE9EADD9-D716-4ED6-9331-9B15FC9171AB}">
      <dgm:prSet/>
      <dgm:spPr/>
      <dgm:t>
        <a:bodyPr/>
        <a:lstStyle/>
        <a:p>
          <a:endParaRPr lang="en-IN"/>
        </a:p>
      </dgm:t>
    </dgm:pt>
    <dgm:pt modelId="{8F68CD44-A4CC-46E1-8140-9C784F32BE40}" type="parTrans" cxnId="{FE9EADD9-D716-4ED6-9331-9B15FC9171AB}">
      <dgm:prSet/>
      <dgm:spPr/>
      <dgm:t>
        <a:bodyPr/>
        <a:lstStyle/>
        <a:p>
          <a:endParaRPr lang="en-IN"/>
        </a:p>
      </dgm:t>
    </dgm:pt>
    <dgm:pt modelId="{C7F06345-82C8-41E5-A928-DB551F9123F3}" type="pres">
      <dgm:prSet presAssocID="{2FF0198C-C468-4DAF-97E9-B6A4856D4674}" presName="linearFlow" presStyleCnt="0">
        <dgm:presLayoutVars>
          <dgm:dir/>
          <dgm:resizeHandles val="exact"/>
        </dgm:presLayoutVars>
      </dgm:prSet>
      <dgm:spPr/>
    </dgm:pt>
    <dgm:pt modelId="{1EB7BE2B-39AF-44FC-9654-F6B343117943}" type="pres">
      <dgm:prSet presAssocID="{CE52423F-9E09-4664-9299-375A0DC5BCF0}" presName="composite" presStyleCnt="0"/>
      <dgm:spPr/>
    </dgm:pt>
    <dgm:pt modelId="{C528BFF1-B4DD-4C6D-ABD8-8C3B997BC772}" type="pres">
      <dgm:prSet presAssocID="{CE52423F-9E09-4664-9299-375A0DC5BCF0}" presName="imgShp" presStyleLbl="fgImgPlace1" presStyleIdx="0" presStyleCnt="2" custScaleX="107488" custScaleY="105217" custLinFactNeighborX="-80365" custLinFactNeighborY="-2940"/>
      <dgm:spPr>
        <a:solidFill>
          <a:schemeClr val="accent1">
            <a:lumMod val="50000"/>
          </a:schemeClr>
        </a:solidFill>
      </dgm:spPr>
    </dgm:pt>
    <dgm:pt modelId="{5941BCD3-FFFC-4D8E-8B97-367974BCBFC2}" type="pres">
      <dgm:prSet presAssocID="{CE52423F-9E09-4664-9299-375A0DC5BCF0}" presName="txShp" presStyleLbl="node1" presStyleIdx="0" presStyleCnt="2" custScaleX="138745" custScaleY="105515" custLinFactNeighborX="7365" custLinFactNeighborY="2118">
        <dgm:presLayoutVars>
          <dgm:bulletEnabled val="1"/>
        </dgm:presLayoutVars>
      </dgm:prSet>
      <dgm:spPr/>
    </dgm:pt>
    <dgm:pt modelId="{8DB24689-5A0D-4EA9-94DD-D1F05968FE37}" type="pres">
      <dgm:prSet presAssocID="{242DCCFD-D57F-4195-8944-9AC68CAACF6E}" presName="spacing" presStyleCnt="0"/>
      <dgm:spPr/>
    </dgm:pt>
    <dgm:pt modelId="{FED55750-483E-495B-9811-716D93DC99BB}" type="pres">
      <dgm:prSet presAssocID="{1E7BD5DD-91D4-4A06-BC30-8342A4F787B8}" presName="composite" presStyleCnt="0"/>
      <dgm:spPr/>
    </dgm:pt>
    <dgm:pt modelId="{2B06B671-AD1D-4798-A5D6-2D2B2961633C}" type="pres">
      <dgm:prSet presAssocID="{1E7BD5DD-91D4-4A06-BC30-8342A4F787B8}" presName="imgShp" presStyleLbl="fgImgPlace1" presStyleIdx="1" presStyleCnt="2" custScaleX="106499" custScaleY="98902" custLinFactNeighborX="-77661" custLinFactNeighborY="-7043"/>
      <dgm:spPr>
        <a:solidFill>
          <a:schemeClr val="accent1">
            <a:lumMod val="50000"/>
          </a:schemeClr>
        </a:solidFill>
      </dgm:spPr>
    </dgm:pt>
    <dgm:pt modelId="{1AB77D1D-636E-4F08-8B25-54E1CABBCB1D}" type="pres">
      <dgm:prSet presAssocID="{1E7BD5DD-91D4-4A06-BC30-8342A4F787B8}" presName="txShp" presStyleLbl="node1" presStyleIdx="1" presStyleCnt="2" custScaleX="139216" custScaleY="106505" custLinFactNeighborX="5580" custLinFactNeighborY="-3372">
        <dgm:presLayoutVars>
          <dgm:bulletEnabled val="1"/>
        </dgm:presLayoutVars>
      </dgm:prSet>
      <dgm:spPr/>
    </dgm:pt>
  </dgm:ptLst>
  <dgm:cxnLst>
    <dgm:cxn modelId="{7787A218-1EF9-4B78-A61D-2FCF07A73C77}" srcId="{2FF0198C-C468-4DAF-97E9-B6A4856D4674}" destId="{CE52423F-9E09-4664-9299-375A0DC5BCF0}" srcOrd="0" destOrd="0" parTransId="{F71734B7-0239-4D34-9AC8-2BADAD7D5CA4}" sibTransId="{242DCCFD-D57F-4195-8944-9AC68CAACF6E}"/>
    <dgm:cxn modelId="{04C7B02F-40F0-4BB8-967B-073406AF4D80}" type="presOf" srcId="{2FF0198C-C468-4DAF-97E9-B6A4856D4674}" destId="{C7F06345-82C8-41E5-A928-DB551F9123F3}" srcOrd="0" destOrd="0" presId="urn:microsoft.com/office/officeart/2005/8/layout/vList3"/>
    <dgm:cxn modelId="{1C36CF6A-AE50-4351-B8A8-8FC9DC7A02E7}" type="presOf" srcId="{1E7BD5DD-91D4-4A06-BC30-8342A4F787B8}" destId="{1AB77D1D-636E-4F08-8B25-54E1CABBCB1D}" srcOrd="0" destOrd="0" presId="urn:microsoft.com/office/officeart/2005/8/layout/vList3"/>
    <dgm:cxn modelId="{961B6C6C-3BEC-4655-9CBB-D7664A14E0D3}" type="presOf" srcId="{CE52423F-9E09-4664-9299-375A0DC5BCF0}" destId="{5941BCD3-FFFC-4D8E-8B97-367974BCBFC2}" srcOrd="0" destOrd="0" presId="urn:microsoft.com/office/officeart/2005/8/layout/vList3"/>
    <dgm:cxn modelId="{FE9EADD9-D716-4ED6-9331-9B15FC9171AB}" srcId="{2FF0198C-C468-4DAF-97E9-B6A4856D4674}" destId="{1E7BD5DD-91D4-4A06-BC30-8342A4F787B8}" srcOrd="1" destOrd="0" parTransId="{8F68CD44-A4CC-46E1-8140-9C784F32BE40}" sibTransId="{889C8CD6-29CD-40AA-BACD-86ED013C2007}"/>
    <dgm:cxn modelId="{F13C58E3-0B55-4AB6-9221-7218CB491627}" type="presParOf" srcId="{C7F06345-82C8-41E5-A928-DB551F9123F3}" destId="{1EB7BE2B-39AF-44FC-9654-F6B343117943}" srcOrd="0" destOrd="0" presId="urn:microsoft.com/office/officeart/2005/8/layout/vList3"/>
    <dgm:cxn modelId="{43D1D947-1056-4488-87D4-D6BDDDF98151}" type="presParOf" srcId="{1EB7BE2B-39AF-44FC-9654-F6B343117943}" destId="{C528BFF1-B4DD-4C6D-ABD8-8C3B997BC772}" srcOrd="0" destOrd="0" presId="urn:microsoft.com/office/officeart/2005/8/layout/vList3"/>
    <dgm:cxn modelId="{0F705158-BFE7-4335-BCCD-C0037D7EA1C2}" type="presParOf" srcId="{1EB7BE2B-39AF-44FC-9654-F6B343117943}" destId="{5941BCD3-FFFC-4D8E-8B97-367974BCBFC2}" srcOrd="1" destOrd="0" presId="urn:microsoft.com/office/officeart/2005/8/layout/vList3"/>
    <dgm:cxn modelId="{A5B26B1F-A2B0-4993-8FAF-1D5CFACCB964}" type="presParOf" srcId="{C7F06345-82C8-41E5-A928-DB551F9123F3}" destId="{8DB24689-5A0D-4EA9-94DD-D1F05968FE37}" srcOrd="1" destOrd="0" presId="urn:microsoft.com/office/officeart/2005/8/layout/vList3"/>
    <dgm:cxn modelId="{FB95918D-2410-4CCC-A830-DB3930179239}" type="presParOf" srcId="{C7F06345-82C8-41E5-A928-DB551F9123F3}" destId="{FED55750-483E-495B-9811-716D93DC99BB}" srcOrd="2" destOrd="0" presId="urn:microsoft.com/office/officeart/2005/8/layout/vList3"/>
    <dgm:cxn modelId="{E3FE200A-39E9-41A5-B51E-135A05E77E8A}" type="presParOf" srcId="{FED55750-483E-495B-9811-716D93DC99BB}" destId="{2B06B671-AD1D-4798-A5D6-2D2B2961633C}" srcOrd="0" destOrd="0" presId="urn:microsoft.com/office/officeart/2005/8/layout/vList3"/>
    <dgm:cxn modelId="{52739620-BBF2-4436-B3C7-4175A4C9ECD1}" type="presParOf" srcId="{FED55750-483E-495B-9811-716D93DC99BB}" destId="{1AB77D1D-636E-4F08-8B25-54E1CABBCB1D}" srcOrd="1" destOrd="0" presId="urn:microsoft.com/office/officeart/2005/8/layout/vLis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CE9FE-43E9-49EE-9807-B9CC0B1E569B}">
      <dsp:nvSpPr>
        <dsp:cNvPr id="0" name=""/>
        <dsp:cNvSpPr/>
      </dsp:nvSpPr>
      <dsp:spPr>
        <a:xfrm>
          <a:off x="0" y="695699"/>
          <a:ext cx="15127713" cy="1134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0D460E5-12BA-44E7-8B69-F2D54E8B7889}">
      <dsp:nvSpPr>
        <dsp:cNvPr id="0" name=""/>
        <dsp:cNvSpPr/>
      </dsp:nvSpPr>
      <dsp:spPr>
        <a:xfrm>
          <a:off x="756385" y="31499"/>
          <a:ext cx="10589399" cy="1328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254" tIns="0" rIns="400254" bIns="0" numCol="1" spcCol="1270" anchor="ctr" anchorCtr="0">
          <a:noAutofit/>
        </a:bodyPr>
        <a:lstStyle/>
        <a:p>
          <a:pPr marL="0" lvl="0" indent="0" algn="l" defTabSz="2000250">
            <a:lnSpc>
              <a:spcPct val="90000"/>
            </a:lnSpc>
            <a:spcBef>
              <a:spcPct val="0"/>
            </a:spcBef>
            <a:spcAft>
              <a:spcPct val="35000"/>
            </a:spcAft>
            <a:buNone/>
          </a:pPr>
          <a:r>
            <a:rPr lang="en-IN" sz="4500" kern="1200" dirty="0"/>
            <a:t>UNIVARIATE</a:t>
          </a:r>
          <a:r>
            <a:rPr lang="en-IN" sz="4500" kern="1200" baseline="0" dirty="0"/>
            <a:t> ANALYSIS</a:t>
          </a:r>
          <a:endParaRPr lang="en-IN" sz="4500" kern="1200" dirty="0"/>
        </a:p>
      </dsp:txBody>
      <dsp:txXfrm>
        <a:off x="821232" y="96346"/>
        <a:ext cx="10459705" cy="1198706"/>
      </dsp:txXfrm>
    </dsp:sp>
    <dsp:sp modelId="{2EA53104-9FCF-4B36-ACD2-DB072C73FEA0}">
      <dsp:nvSpPr>
        <dsp:cNvPr id="0" name=""/>
        <dsp:cNvSpPr/>
      </dsp:nvSpPr>
      <dsp:spPr>
        <a:xfrm>
          <a:off x="0" y="2736899"/>
          <a:ext cx="15127713" cy="1134000"/>
        </a:xfrm>
        <a:prstGeom prst="rect">
          <a:avLst/>
        </a:prstGeom>
        <a:solidFill>
          <a:schemeClr val="lt1"/>
        </a:solidFill>
        <a:ln w="25400" cap="flat" cmpd="sng" algn="ctr">
          <a:solidFill>
            <a:schemeClr val="accent4"/>
          </a:solidFill>
          <a:prstDash val="solid"/>
        </a:ln>
        <a:effectLst/>
      </dsp:spPr>
      <dsp:style>
        <a:lnRef idx="2">
          <a:schemeClr val="accent4"/>
        </a:lnRef>
        <a:fillRef idx="1">
          <a:schemeClr val="lt1"/>
        </a:fillRef>
        <a:effectRef idx="0">
          <a:schemeClr val="accent4"/>
        </a:effectRef>
        <a:fontRef idx="minor">
          <a:schemeClr val="dk1"/>
        </a:fontRef>
      </dsp:style>
    </dsp:sp>
    <dsp:sp modelId="{F4FEBC21-7FFB-4F29-B8C2-BFCD22421487}">
      <dsp:nvSpPr>
        <dsp:cNvPr id="0" name=""/>
        <dsp:cNvSpPr/>
      </dsp:nvSpPr>
      <dsp:spPr>
        <a:xfrm>
          <a:off x="756385" y="2072699"/>
          <a:ext cx="10589399" cy="1328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254" tIns="0" rIns="400254" bIns="0" numCol="1" spcCol="1270" anchor="ctr" anchorCtr="0">
          <a:noAutofit/>
        </a:bodyPr>
        <a:lstStyle/>
        <a:p>
          <a:pPr marL="0" lvl="0" indent="0" algn="l" defTabSz="2000250">
            <a:lnSpc>
              <a:spcPct val="90000"/>
            </a:lnSpc>
            <a:spcBef>
              <a:spcPct val="0"/>
            </a:spcBef>
            <a:spcAft>
              <a:spcPct val="35000"/>
            </a:spcAft>
            <a:buNone/>
          </a:pPr>
          <a:r>
            <a:rPr lang="en-IN" sz="4500" kern="1200" dirty="0"/>
            <a:t>BIVARIATE</a:t>
          </a:r>
          <a:r>
            <a:rPr lang="en-IN" sz="4500" kern="1200" baseline="0" dirty="0"/>
            <a:t> ANALYSIS</a:t>
          </a:r>
          <a:endParaRPr lang="en-IN" sz="4500" kern="1200" dirty="0"/>
        </a:p>
      </dsp:txBody>
      <dsp:txXfrm>
        <a:off x="821232" y="2137546"/>
        <a:ext cx="10459705" cy="1198706"/>
      </dsp:txXfrm>
    </dsp:sp>
    <dsp:sp modelId="{F5D2BBC8-4B01-45C6-A896-5CAFF6F574CD}">
      <dsp:nvSpPr>
        <dsp:cNvPr id="0" name=""/>
        <dsp:cNvSpPr/>
      </dsp:nvSpPr>
      <dsp:spPr>
        <a:xfrm>
          <a:off x="0" y="4778100"/>
          <a:ext cx="15127713" cy="1134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394901-0BB5-432D-B1B1-860F6EE42159}">
      <dsp:nvSpPr>
        <dsp:cNvPr id="0" name=""/>
        <dsp:cNvSpPr/>
      </dsp:nvSpPr>
      <dsp:spPr>
        <a:xfrm>
          <a:off x="756385" y="4113900"/>
          <a:ext cx="10589399" cy="1328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254" tIns="0" rIns="400254" bIns="0" numCol="1" spcCol="1270" anchor="ctr" anchorCtr="0">
          <a:noAutofit/>
        </a:bodyPr>
        <a:lstStyle/>
        <a:p>
          <a:pPr marL="0" lvl="0" indent="0" algn="l" defTabSz="2000250">
            <a:lnSpc>
              <a:spcPct val="90000"/>
            </a:lnSpc>
            <a:spcBef>
              <a:spcPct val="0"/>
            </a:spcBef>
            <a:spcAft>
              <a:spcPct val="35000"/>
            </a:spcAft>
            <a:buNone/>
          </a:pPr>
          <a:r>
            <a:rPr lang="en-IN" sz="4500" kern="1200" dirty="0"/>
            <a:t>MULTIVARIATE ANALYSIS</a:t>
          </a:r>
        </a:p>
      </dsp:txBody>
      <dsp:txXfrm>
        <a:off x="821232" y="4178747"/>
        <a:ext cx="10459705" cy="11987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41BCD3-FFFC-4D8E-8B97-367974BCBFC2}">
      <dsp:nvSpPr>
        <dsp:cNvPr id="0" name=""/>
        <dsp:cNvSpPr/>
      </dsp:nvSpPr>
      <dsp:spPr>
        <a:xfrm rot="10800000">
          <a:off x="1172855" y="35185"/>
          <a:ext cx="13990945" cy="1745849"/>
        </a:xfrm>
        <a:prstGeom prst="homePlate">
          <a:avLst/>
        </a:prstGeom>
        <a:solidFill>
          <a:schemeClr val="tx2">
            <a:lumMod val="60000"/>
            <a:lumOff val="40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9632" tIns="121920" rIns="227584" bIns="121920" numCol="1" spcCol="1270" anchor="ctr" anchorCtr="0">
          <a:noAutofit/>
        </a:bodyPr>
        <a:lstStyle/>
        <a:p>
          <a:pPr marL="0" lvl="0" indent="0" algn="l" defTabSz="1422400">
            <a:lnSpc>
              <a:spcPct val="90000"/>
            </a:lnSpc>
            <a:spcBef>
              <a:spcPct val="0"/>
            </a:spcBef>
            <a:spcAft>
              <a:spcPct val="35000"/>
            </a:spcAft>
            <a:buNone/>
          </a:pPr>
          <a:r>
            <a:rPr lang="en-US" sz="3200" b="1" kern="1200" dirty="0">
              <a:solidFill>
                <a:schemeClr val="tx1"/>
              </a:solidFill>
              <a:latin typeface="Times New Roman" panose="02020603050405020304" pitchFamily="18" charset="0"/>
              <a:cs typeface="Times New Roman" panose="02020603050405020304" pitchFamily="18" charset="0"/>
            </a:rPr>
            <a:t>EDA</a:t>
          </a:r>
        </a:p>
        <a:p>
          <a:pPr marL="0" lvl="0" indent="0" algn="l" defTabSz="1422400">
            <a:lnSpc>
              <a:spcPct val="90000"/>
            </a:lnSpc>
            <a:spcBef>
              <a:spcPct val="0"/>
            </a:spcBef>
            <a:spcAft>
              <a:spcPct val="35000"/>
            </a:spcAft>
            <a:buNone/>
          </a:pPr>
          <a:r>
            <a:rPr lang="en-US" sz="2800" b="1" kern="1200" dirty="0">
              <a:latin typeface="Times New Roman" panose="02020603050405020304" pitchFamily="18" charset="0"/>
              <a:cs typeface="Times New Roman" panose="02020603050405020304" pitchFamily="18" charset="0"/>
            </a:rPr>
            <a:t>Count of reviews increasing over the period of time</a:t>
          </a:r>
        </a:p>
        <a:p>
          <a:pPr marL="0" lvl="0" indent="0" algn="l" defTabSz="1422400">
            <a:lnSpc>
              <a:spcPct val="90000"/>
            </a:lnSpc>
            <a:spcBef>
              <a:spcPct val="0"/>
            </a:spcBef>
            <a:spcAft>
              <a:spcPct val="35000"/>
            </a:spcAft>
            <a:buNone/>
          </a:pPr>
          <a:r>
            <a:rPr lang="en-US" sz="2800" b="1" kern="1200" dirty="0">
              <a:latin typeface="Times New Roman" panose="02020603050405020304" pitchFamily="18" charset="0"/>
              <a:cs typeface="Times New Roman" panose="02020603050405020304" pitchFamily="18" charset="0"/>
            </a:rPr>
            <a:t>Revenue is increasing over the period of time</a:t>
          </a:r>
        </a:p>
      </dsp:txBody>
      <dsp:txXfrm rot="10800000">
        <a:off x="1609317" y="35185"/>
        <a:ext cx="13554483" cy="1745849"/>
      </dsp:txXfrm>
    </dsp:sp>
    <dsp:sp modelId="{C528BFF1-B4DD-4C6D-ABD8-8C3B997BC772}">
      <dsp:nvSpPr>
        <dsp:cNvPr id="0" name=""/>
        <dsp:cNvSpPr/>
      </dsp:nvSpPr>
      <dsp:spPr>
        <a:xfrm>
          <a:off x="320970" y="0"/>
          <a:ext cx="1778495" cy="1740919"/>
        </a:xfrm>
        <a:prstGeom prst="ellipse">
          <a:avLst/>
        </a:prstGeom>
        <a:solidFill>
          <a:schemeClr val="accent1">
            <a:lumMod val="50000"/>
          </a:schemeClr>
        </a:solid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1AB77D1D-636E-4F08-8B25-54E1CABBCB1D}">
      <dsp:nvSpPr>
        <dsp:cNvPr id="0" name=""/>
        <dsp:cNvSpPr/>
      </dsp:nvSpPr>
      <dsp:spPr>
        <a:xfrm rot="10800000">
          <a:off x="1125360" y="2103847"/>
          <a:ext cx="14038440" cy="1762230"/>
        </a:xfrm>
        <a:prstGeom prst="homePlate">
          <a:avLst/>
        </a:prstGeom>
        <a:solidFill>
          <a:schemeClr val="tx2">
            <a:lumMod val="60000"/>
            <a:lumOff val="40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9632" tIns="121920" rIns="227584" bIns="121920" numCol="1" spcCol="1270" anchor="ctr" anchorCtr="0">
          <a:noAutofit/>
        </a:bodyPr>
        <a:lstStyle/>
        <a:p>
          <a:pPr marL="0" lvl="0" indent="0" algn="l" defTabSz="1422400">
            <a:lnSpc>
              <a:spcPct val="90000"/>
            </a:lnSpc>
            <a:spcBef>
              <a:spcPct val="0"/>
            </a:spcBef>
            <a:spcAft>
              <a:spcPct val="35000"/>
            </a:spcAft>
            <a:buNone/>
          </a:pPr>
          <a:r>
            <a:rPr lang="en-US" sz="3200" b="1" kern="1200" dirty="0">
              <a:solidFill>
                <a:schemeClr val="tx1"/>
              </a:solidFill>
              <a:latin typeface="Times New Roman" panose="02020603050405020304" pitchFamily="18" charset="0"/>
              <a:cs typeface="Times New Roman" panose="02020603050405020304" pitchFamily="18" charset="0"/>
            </a:rPr>
            <a:t>SENTIMENTAL ANALYSIS</a:t>
          </a:r>
        </a:p>
        <a:p>
          <a:pPr marL="0" lvl="0" indent="0" algn="l" defTabSz="1422400">
            <a:lnSpc>
              <a:spcPct val="90000"/>
            </a:lnSpc>
            <a:spcBef>
              <a:spcPct val="0"/>
            </a:spcBef>
            <a:spcAft>
              <a:spcPct val="35000"/>
            </a:spcAft>
            <a:buNone/>
          </a:pPr>
          <a:r>
            <a:rPr lang="en-US" sz="2800" b="1" kern="1200" dirty="0">
              <a:latin typeface="Times New Roman" panose="02020603050405020304" pitchFamily="18" charset="0"/>
              <a:cs typeface="Times New Roman" panose="02020603050405020304" pitchFamily="18" charset="0"/>
            </a:rPr>
            <a:t>Model is able to detect and translate all the languages to English</a:t>
          </a:r>
        </a:p>
        <a:p>
          <a:pPr marL="0" lvl="0" indent="0" algn="l" defTabSz="1422400">
            <a:lnSpc>
              <a:spcPct val="90000"/>
            </a:lnSpc>
            <a:spcBef>
              <a:spcPct val="0"/>
            </a:spcBef>
            <a:spcAft>
              <a:spcPct val="35000"/>
            </a:spcAft>
            <a:buNone/>
          </a:pPr>
          <a:r>
            <a:rPr lang="en-US" sz="2800" b="1" kern="1200" dirty="0">
              <a:latin typeface="Times New Roman" panose="02020603050405020304" pitchFamily="18" charset="0"/>
              <a:cs typeface="Times New Roman" panose="02020603050405020304" pitchFamily="18" charset="0"/>
            </a:rPr>
            <a:t>Model is able to Automate Sentiment Predictions</a:t>
          </a:r>
        </a:p>
      </dsp:txBody>
      <dsp:txXfrm rot="10800000">
        <a:off x="1565917" y="2103847"/>
        <a:ext cx="13597883" cy="1762230"/>
      </dsp:txXfrm>
    </dsp:sp>
    <dsp:sp modelId="{2B06B671-AD1D-4798-A5D6-2D2B2961633C}">
      <dsp:nvSpPr>
        <dsp:cNvPr id="0" name=""/>
        <dsp:cNvSpPr/>
      </dsp:nvSpPr>
      <dsp:spPr>
        <a:xfrm>
          <a:off x="373893" y="2106006"/>
          <a:ext cx="1762131" cy="1636431"/>
        </a:xfrm>
        <a:prstGeom prst="ellipse">
          <a:avLst/>
        </a:prstGeom>
        <a:solidFill>
          <a:schemeClr val="accent1">
            <a:lumMod val="50000"/>
          </a:schemeClr>
        </a:solid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41BCD3-FFFC-4D8E-8B97-367974BCBFC2}">
      <dsp:nvSpPr>
        <dsp:cNvPr id="0" name=""/>
        <dsp:cNvSpPr/>
      </dsp:nvSpPr>
      <dsp:spPr>
        <a:xfrm rot="10800000">
          <a:off x="1172855" y="35185"/>
          <a:ext cx="13990945" cy="1745849"/>
        </a:xfrm>
        <a:prstGeom prst="homePlate">
          <a:avLst/>
        </a:prstGeom>
        <a:solidFill>
          <a:schemeClr val="tx2">
            <a:lumMod val="60000"/>
            <a:lumOff val="40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9632" tIns="121920" rIns="227584" bIns="121920" numCol="1" spcCol="1270" anchor="ctr" anchorCtr="0">
          <a:noAutofit/>
        </a:bodyPr>
        <a:lstStyle/>
        <a:p>
          <a:pPr marL="0" lvl="0" indent="0" algn="l" defTabSz="1422400">
            <a:lnSpc>
              <a:spcPct val="90000"/>
            </a:lnSpc>
            <a:spcBef>
              <a:spcPct val="0"/>
            </a:spcBef>
            <a:spcAft>
              <a:spcPct val="35000"/>
            </a:spcAft>
            <a:buNone/>
          </a:pPr>
          <a:r>
            <a:rPr lang="en-US" sz="3200" b="1" kern="1200" dirty="0">
              <a:solidFill>
                <a:schemeClr val="tx1"/>
              </a:solidFill>
              <a:latin typeface="Times New Roman" panose="02020603050405020304" pitchFamily="18" charset="0"/>
              <a:cs typeface="Times New Roman" panose="02020603050405020304" pitchFamily="18" charset="0"/>
            </a:rPr>
            <a:t>CLUSTERING</a:t>
          </a:r>
        </a:p>
        <a:p>
          <a:pPr marL="0" lvl="0" indent="0" algn="l" defTabSz="1422400">
            <a:lnSpc>
              <a:spcPct val="90000"/>
            </a:lnSpc>
            <a:spcBef>
              <a:spcPct val="0"/>
            </a:spcBef>
            <a:spcAft>
              <a:spcPct val="35000"/>
            </a:spcAft>
            <a:buNone/>
          </a:pPr>
          <a:r>
            <a:rPr lang="en-US" sz="2800" b="1" kern="1200" dirty="0">
              <a:latin typeface="Times New Roman" panose="02020603050405020304" pitchFamily="18" charset="0"/>
              <a:cs typeface="Times New Roman" panose="02020603050405020304" pitchFamily="18" charset="0"/>
            </a:rPr>
            <a:t>Model is able to segregate top and bottom products</a:t>
          </a:r>
        </a:p>
        <a:p>
          <a:pPr marL="0" lvl="0" indent="0" algn="l" defTabSz="1422400">
            <a:lnSpc>
              <a:spcPct val="90000"/>
            </a:lnSpc>
            <a:spcBef>
              <a:spcPct val="0"/>
            </a:spcBef>
            <a:spcAft>
              <a:spcPct val="35000"/>
            </a:spcAft>
            <a:buNone/>
          </a:pPr>
          <a:r>
            <a:rPr lang="en-US" sz="2800" b="1" kern="1200" dirty="0">
              <a:latin typeface="Times New Roman" panose="02020603050405020304" pitchFamily="18" charset="0"/>
              <a:cs typeface="Times New Roman" panose="02020603050405020304" pitchFamily="18" charset="0"/>
            </a:rPr>
            <a:t>Model is able to create segments based on customer perceptions</a:t>
          </a:r>
        </a:p>
      </dsp:txBody>
      <dsp:txXfrm rot="10800000">
        <a:off x="1609317" y="35185"/>
        <a:ext cx="13554483" cy="1745849"/>
      </dsp:txXfrm>
    </dsp:sp>
    <dsp:sp modelId="{C528BFF1-B4DD-4C6D-ABD8-8C3B997BC772}">
      <dsp:nvSpPr>
        <dsp:cNvPr id="0" name=""/>
        <dsp:cNvSpPr/>
      </dsp:nvSpPr>
      <dsp:spPr>
        <a:xfrm>
          <a:off x="320970" y="0"/>
          <a:ext cx="1778495" cy="1740919"/>
        </a:xfrm>
        <a:prstGeom prst="ellipse">
          <a:avLst/>
        </a:prstGeom>
        <a:solidFill>
          <a:schemeClr val="accent1">
            <a:lumMod val="50000"/>
          </a:schemeClr>
        </a:solid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1AB77D1D-636E-4F08-8B25-54E1CABBCB1D}">
      <dsp:nvSpPr>
        <dsp:cNvPr id="0" name=""/>
        <dsp:cNvSpPr/>
      </dsp:nvSpPr>
      <dsp:spPr>
        <a:xfrm rot="10800000">
          <a:off x="1125360" y="2103847"/>
          <a:ext cx="14038440" cy="1762230"/>
        </a:xfrm>
        <a:prstGeom prst="homePlate">
          <a:avLst/>
        </a:prstGeom>
        <a:solidFill>
          <a:schemeClr val="tx2">
            <a:lumMod val="60000"/>
            <a:lumOff val="40000"/>
          </a:schemeClr>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9632" tIns="121920" rIns="227584" bIns="121920" numCol="1" spcCol="1270" anchor="ctr" anchorCtr="0">
          <a:noAutofit/>
        </a:bodyPr>
        <a:lstStyle/>
        <a:p>
          <a:pPr marL="0" lvl="0" indent="0" algn="l" defTabSz="1422400">
            <a:lnSpc>
              <a:spcPct val="90000"/>
            </a:lnSpc>
            <a:spcBef>
              <a:spcPct val="0"/>
            </a:spcBef>
            <a:spcAft>
              <a:spcPct val="35000"/>
            </a:spcAft>
            <a:buNone/>
          </a:pPr>
          <a:r>
            <a:rPr lang="en-US" sz="3200" b="1" kern="1200" dirty="0">
              <a:solidFill>
                <a:schemeClr val="tx1"/>
              </a:solidFill>
              <a:latin typeface="Times New Roman" panose="02020603050405020304" pitchFamily="18" charset="0"/>
              <a:cs typeface="Times New Roman" panose="02020603050405020304" pitchFamily="18" charset="0"/>
            </a:rPr>
            <a:t>PRODUCT RECOMMENDATION</a:t>
          </a:r>
        </a:p>
        <a:p>
          <a:pPr marL="0" lvl="0" indent="0" algn="l" defTabSz="1422400">
            <a:lnSpc>
              <a:spcPct val="90000"/>
            </a:lnSpc>
            <a:spcBef>
              <a:spcPct val="0"/>
            </a:spcBef>
            <a:spcAft>
              <a:spcPct val="35000"/>
            </a:spcAft>
            <a:buNone/>
          </a:pPr>
          <a:r>
            <a:rPr lang="en-US" sz="2800" b="1" kern="1200" dirty="0">
              <a:solidFill>
                <a:schemeClr val="bg1"/>
              </a:solidFill>
              <a:latin typeface="Times New Roman" panose="02020603050405020304" pitchFamily="18" charset="0"/>
              <a:cs typeface="Times New Roman" panose="02020603050405020304" pitchFamily="18" charset="0"/>
            </a:rPr>
            <a:t>Model is able to recommend related products based on customer purchase</a:t>
          </a:r>
        </a:p>
        <a:p>
          <a:pPr marL="0" lvl="0" indent="0" algn="l" defTabSz="1422400">
            <a:lnSpc>
              <a:spcPct val="90000"/>
            </a:lnSpc>
            <a:spcBef>
              <a:spcPct val="0"/>
            </a:spcBef>
            <a:spcAft>
              <a:spcPct val="35000"/>
            </a:spcAft>
            <a:buNone/>
          </a:pPr>
          <a:r>
            <a:rPr lang="en-US" sz="2800" b="1" kern="1200" dirty="0">
              <a:solidFill>
                <a:schemeClr val="bg1"/>
              </a:solidFill>
              <a:latin typeface="Times New Roman" panose="02020603050405020304" pitchFamily="18" charset="0"/>
              <a:cs typeface="Times New Roman" panose="02020603050405020304" pitchFamily="18" charset="0"/>
            </a:rPr>
            <a:t>Model is able to forecast future trend of the sentiments</a:t>
          </a:r>
          <a:endParaRPr lang="en-US" sz="2800" b="1" kern="1200" dirty="0">
            <a:latin typeface="Times New Roman" panose="02020603050405020304" pitchFamily="18" charset="0"/>
            <a:cs typeface="Times New Roman" panose="02020603050405020304" pitchFamily="18" charset="0"/>
          </a:endParaRPr>
        </a:p>
      </dsp:txBody>
      <dsp:txXfrm rot="10800000">
        <a:off x="1565917" y="2103847"/>
        <a:ext cx="13597883" cy="1762230"/>
      </dsp:txXfrm>
    </dsp:sp>
    <dsp:sp modelId="{2B06B671-AD1D-4798-A5D6-2D2B2961633C}">
      <dsp:nvSpPr>
        <dsp:cNvPr id="0" name=""/>
        <dsp:cNvSpPr/>
      </dsp:nvSpPr>
      <dsp:spPr>
        <a:xfrm>
          <a:off x="373893" y="2106006"/>
          <a:ext cx="1762131" cy="1636431"/>
        </a:xfrm>
        <a:prstGeom prst="ellipse">
          <a:avLst/>
        </a:prstGeom>
        <a:solidFill>
          <a:schemeClr val="accent1">
            <a:lumMod val="50000"/>
          </a:schemeClr>
        </a:solidFill>
        <a:ln>
          <a:noFill/>
        </a:ln>
        <a:effectLst>
          <a:outerShdw blurRad="40000" dist="23000" dir="5400000" rotWithShape="0">
            <a:srgbClr val="000000">
              <a:alpha val="35000"/>
            </a:srgbClr>
          </a:outerShdw>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2E3A05-A9FC-4678-96D6-1216168271CC}" type="datetimeFigureOut">
              <a:rPr lang="en-US" smtClean="0"/>
              <a:t>12/9/2022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8A56C6-A75E-48B1-A4DC-33193DABF57A}" type="slidenum">
              <a:rPr lang="en-US" smtClean="0"/>
              <a:t>‹#›</a:t>
            </a:fld>
            <a:endParaRPr lang="en-US"/>
          </a:p>
        </p:txBody>
      </p:sp>
    </p:spTree>
    <p:extLst>
      <p:ext uri="{BB962C8B-B14F-4D97-AF65-F5344CB8AC3E}">
        <p14:creationId xmlns:p14="http://schemas.microsoft.com/office/powerpoint/2010/main" val="4275714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8A56C6-A75E-48B1-A4DC-33193DABF57A}" type="slidenum">
              <a:rPr lang="en-US" smtClean="0"/>
              <a:t>5</a:t>
            </a:fld>
            <a:endParaRPr lang="en-US"/>
          </a:p>
        </p:txBody>
      </p:sp>
    </p:spTree>
    <p:extLst>
      <p:ext uri="{BB962C8B-B14F-4D97-AF65-F5344CB8AC3E}">
        <p14:creationId xmlns:p14="http://schemas.microsoft.com/office/powerpoint/2010/main" val="939092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8A56C6-A75E-48B1-A4DC-33193DABF5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6290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8A56C6-A75E-48B1-A4DC-33193DABF57A}" type="slidenum">
              <a:rPr lang="en-US" smtClean="0"/>
              <a:t>18</a:t>
            </a:fld>
            <a:endParaRPr lang="en-US"/>
          </a:p>
        </p:txBody>
      </p:sp>
    </p:spTree>
    <p:extLst>
      <p:ext uri="{BB962C8B-B14F-4D97-AF65-F5344CB8AC3E}">
        <p14:creationId xmlns:p14="http://schemas.microsoft.com/office/powerpoint/2010/main" val="2825451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8A56C6-A75E-48B1-A4DC-33193DABF57A}" type="slidenum">
              <a:rPr lang="en-US" smtClean="0"/>
              <a:t>19</a:t>
            </a:fld>
            <a:endParaRPr lang="en-US"/>
          </a:p>
        </p:txBody>
      </p:sp>
    </p:spTree>
    <p:extLst>
      <p:ext uri="{BB962C8B-B14F-4D97-AF65-F5344CB8AC3E}">
        <p14:creationId xmlns:p14="http://schemas.microsoft.com/office/powerpoint/2010/main" val="3056090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8A56C6-A75E-48B1-A4DC-33193DABF57A}" type="slidenum">
              <a:rPr lang="en-US" smtClean="0"/>
              <a:t>20</a:t>
            </a:fld>
            <a:endParaRPr lang="en-US"/>
          </a:p>
        </p:txBody>
      </p:sp>
    </p:spTree>
    <p:extLst>
      <p:ext uri="{BB962C8B-B14F-4D97-AF65-F5344CB8AC3E}">
        <p14:creationId xmlns:p14="http://schemas.microsoft.com/office/powerpoint/2010/main" val="1271155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348034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333944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755418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404425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168356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332145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167966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88252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696158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20921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73611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02B3D"/>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12/9/2022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800" b="1">
                <a:solidFill>
                  <a:srgbClr val="FFFF00"/>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fade/>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12/9/2022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9908261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public.tableau.com/app/profile/samraddhi.shrivastava/viz/AmazonProjectDashboard/Dashboard1?publish=yes"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02B3D"/>
        </a:solidFill>
        <a:effectLst/>
      </p:bgPr>
    </p:bg>
    <p:spTree>
      <p:nvGrpSpPr>
        <p:cNvPr id="1" name=""/>
        <p:cNvGrpSpPr/>
        <p:nvPr/>
      </p:nvGrpSpPr>
      <p:grpSpPr>
        <a:xfrm>
          <a:off x="0" y="0"/>
          <a:ext cx="0" cy="0"/>
          <a:chOff x="0" y="0"/>
          <a:chExt cx="0" cy="0"/>
        </a:xfrm>
      </p:grpSpPr>
      <p:grpSp>
        <p:nvGrpSpPr>
          <p:cNvPr id="2" name="Group 2"/>
          <p:cNvGrpSpPr/>
          <p:nvPr/>
        </p:nvGrpSpPr>
        <p:grpSpPr>
          <a:xfrm>
            <a:off x="12406912" y="0"/>
            <a:ext cx="5890613" cy="10287000"/>
            <a:chOff x="0" y="0"/>
            <a:chExt cx="7854151" cy="13716000"/>
          </a:xfrm>
        </p:grpSpPr>
        <p:pic>
          <p:nvPicPr>
            <p:cNvPr id="3" name="Picture 3"/>
            <p:cNvPicPr>
              <a:picLocks noChangeAspect="1"/>
            </p:cNvPicPr>
            <p:nvPr/>
          </p:nvPicPr>
          <p:blipFill>
            <a:blip r:embed="rId2"/>
            <a:srcRect l="14547" r="47372"/>
            <a:stretch>
              <a:fillRect/>
            </a:stretch>
          </p:blipFill>
          <p:spPr>
            <a:xfrm>
              <a:off x="0" y="0"/>
              <a:ext cx="7854151" cy="13716000"/>
            </a:xfrm>
            <a:prstGeom prst="rect">
              <a:avLst/>
            </a:prstGeom>
          </p:spPr>
        </p:pic>
      </p:grpSp>
      <p:sp>
        <p:nvSpPr>
          <p:cNvPr id="4" name="AutoShape 4"/>
          <p:cNvSpPr/>
          <p:nvPr/>
        </p:nvSpPr>
        <p:spPr>
          <a:xfrm rot="2981">
            <a:off x="1264464" y="5683354"/>
            <a:ext cx="10982555" cy="0"/>
          </a:xfrm>
          <a:prstGeom prst="line">
            <a:avLst/>
          </a:prstGeom>
          <a:ln w="19050" cap="rnd">
            <a:solidFill>
              <a:srgbClr val="FFFFFF"/>
            </a:solidFill>
            <a:prstDash val="solid"/>
            <a:headEnd type="none" w="sm" len="sm"/>
            <a:tailEnd type="none" w="sm" len="sm"/>
          </a:ln>
        </p:spPr>
      </p:sp>
      <p:grpSp>
        <p:nvGrpSpPr>
          <p:cNvPr id="5" name="Group 5"/>
          <p:cNvGrpSpPr/>
          <p:nvPr/>
        </p:nvGrpSpPr>
        <p:grpSpPr>
          <a:xfrm rot="5400000">
            <a:off x="-2741" y="2741"/>
            <a:ext cx="3426036" cy="342055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FFFF">
                <a:alpha val="1961"/>
              </a:srgbClr>
            </a:solidFill>
          </p:spPr>
        </p:sp>
      </p:grpSp>
      <p:sp>
        <p:nvSpPr>
          <p:cNvPr id="7" name="TextBox 7"/>
          <p:cNvSpPr txBox="1"/>
          <p:nvPr/>
        </p:nvSpPr>
        <p:spPr>
          <a:xfrm>
            <a:off x="1424361" y="2684511"/>
            <a:ext cx="10507878" cy="2991490"/>
          </a:xfrm>
          <a:prstGeom prst="rect">
            <a:avLst/>
          </a:prstGeom>
        </p:spPr>
        <p:txBody>
          <a:bodyPr lIns="0" tIns="0" rIns="0" bIns="0" rtlCol="0" anchor="t">
            <a:spAutoFit/>
          </a:bodyPr>
          <a:lstStyle/>
          <a:p>
            <a:pPr marL="0" marR="0" lvl="0" indent="0" algn="l" defTabSz="914400" rtl="0" eaLnBrk="1" fontAlgn="auto" latinLnBrk="0" hangingPunct="1">
              <a:lnSpc>
                <a:spcPts val="11964"/>
              </a:lnSpc>
              <a:spcBef>
                <a:spcPct val="0"/>
              </a:spcBef>
              <a:spcAft>
                <a:spcPts val="0"/>
              </a:spcAft>
              <a:buClrTx/>
              <a:buSzTx/>
              <a:buFontTx/>
              <a:buNone/>
              <a:tabLst/>
              <a:defRPr/>
            </a:pPr>
            <a:r>
              <a:rPr kumimoji="0" lang="en-US" sz="8546" b="0" i="0" u="none" strike="noStrike" kern="1200" cap="none" spc="0" normalizeH="0" baseline="0" noProof="0">
                <a:ln>
                  <a:noFill/>
                </a:ln>
                <a:solidFill>
                  <a:srgbClr val="DFEB33"/>
                </a:solidFill>
                <a:effectLst/>
                <a:uLnTx/>
                <a:uFillTx/>
                <a:latin typeface="Raleway Bold"/>
                <a:ea typeface="+mn-ea"/>
                <a:cs typeface="+mn-cs"/>
              </a:rPr>
              <a:t>AMAZON PRODUCT REVIEW ANALYSIS</a:t>
            </a:r>
          </a:p>
        </p:txBody>
      </p:sp>
      <p:sp>
        <p:nvSpPr>
          <p:cNvPr id="8" name="TextBox 8"/>
          <p:cNvSpPr txBox="1"/>
          <p:nvPr/>
        </p:nvSpPr>
        <p:spPr>
          <a:xfrm>
            <a:off x="1424361" y="7343140"/>
            <a:ext cx="7427561" cy="1954318"/>
          </a:xfrm>
          <a:prstGeom prst="rect">
            <a:avLst/>
          </a:prstGeom>
        </p:spPr>
        <p:txBody>
          <a:bodyPr lIns="0" tIns="0" rIns="0" bIns="0" rtlCol="0" anchor="t">
            <a:spAutoFit/>
          </a:bodyPr>
          <a:lstStyle/>
          <a:p>
            <a:pPr marL="0" marR="0" lvl="0" indent="0" algn="l" defTabSz="914400" rtl="0" eaLnBrk="1" fontAlgn="auto" latinLnBrk="0" hangingPunct="1">
              <a:lnSpc>
                <a:spcPts val="2659"/>
              </a:lnSpc>
              <a:spcBef>
                <a:spcPts val="0"/>
              </a:spcBef>
              <a:spcAft>
                <a:spcPts val="0"/>
              </a:spcAft>
              <a:buClrTx/>
              <a:buSzTx/>
              <a:buFontTx/>
              <a:buNone/>
              <a:tabLst/>
              <a:defRPr/>
            </a:pPr>
            <a:r>
              <a:rPr kumimoji="0" lang="en-US" sz="1899" b="0" i="0" u="none" strike="noStrike" kern="1200" cap="none" spc="573" normalizeH="0" baseline="0" noProof="0" dirty="0">
                <a:ln>
                  <a:noFill/>
                </a:ln>
                <a:solidFill>
                  <a:srgbClr val="FFFFFF"/>
                </a:solidFill>
                <a:effectLst/>
                <a:uLnTx/>
                <a:uFillTx/>
                <a:latin typeface="Open Sans Bold"/>
                <a:ea typeface="+mn-ea"/>
                <a:cs typeface="+mn-cs"/>
              </a:rPr>
              <a:t>PRESENETED BY - </a:t>
            </a:r>
          </a:p>
          <a:p>
            <a:pPr marL="0" marR="0" lvl="0" indent="0" algn="l" defTabSz="914400" rtl="0" eaLnBrk="1" fontAlgn="auto" latinLnBrk="0" hangingPunct="1">
              <a:lnSpc>
                <a:spcPts val="2659"/>
              </a:lnSpc>
              <a:spcBef>
                <a:spcPts val="0"/>
              </a:spcBef>
              <a:spcAft>
                <a:spcPts val="0"/>
              </a:spcAft>
              <a:buClrTx/>
              <a:buSzTx/>
              <a:buFontTx/>
              <a:buNone/>
              <a:tabLst/>
              <a:defRPr/>
            </a:pPr>
            <a:endParaRPr kumimoji="0" lang="en-US" sz="1899" b="0" i="0" u="none" strike="noStrike" kern="1200" cap="none" spc="573" normalizeH="0" baseline="0" noProof="0" dirty="0">
              <a:ln>
                <a:noFill/>
              </a:ln>
              <a:solidFill>
                <a:srgbClr val="FFFFFF"/>
              </a:solidFill>
              <a:effectLst/>
              <a:uLnTx/>
              <a:uFillTx/>
              <a:latin typeface="Open Sans Bold"/>
              <a:ea typeface="+mn-ea"/>
              <a:cs typeface="+mn-cs"/>
            </a:endParaRPr>
          </a:p>
          <a:p>
            <a:pPr marL="0" marR="0" lvl="0" indent="0" algn="l" defTabSz="914400" rtl="0" eaLnBrk="1" fontAlgn="auto" latinLnBrk="0" hangingPunct="1">
              <a:lnSpc>
                <a:spcPts val="2519"/>
              </a:lnSpc>
              <a:spcBef>
                <a:spcPts val="0"/>
              </a:spcBef>
              <a:spcAft>
                <a:spcPts val="0"/>
              </a:spcAft>
              <a:buClrTx/>
              <a:buSzTx/>
              <a:buFontTx/>
              <a:buNone/>
              <a:tabLst/>
              <a:defRPr/>
            </a:pPr>
            <a:r>
              <a:rPr kumimoji="0" lang="en-US" sz="1799" b="0" i="0" u="none" strike="noStrike" kern="1200" cap="none" spc="543" normalizeH="0" baseline="0" noProof="0" dirty="0">
                <a:ln>
                  <a:noFill/>
                </a:ln>
                <a:solidFill>
                  <a:srgbClr val="FFFFFF"/>
                </a:solidFill>
                <a:effectLst/>
                <a:uLnTx/>
                <a:uFillTx/>
                <a:latin typeface="Open Sans"/>
                <a:ea typeface="+mn-ea"/>
                <a:cs typeface="+mn-cs"/>
              </a:rPr>
              <a:t>SHRITESH JAGTAP</a:t>
            </a:r>
          </a:p>
          <a:p>
            <a:pPr marL="0" marR="0" lvl="0" indent="0" algn="l" defTabSz="914400" rtl="0" eaLnBrk="1" fontAlgn="auto" latinLnBrk="0" hangingPunct="1">
              <a:lnSpc>
                <a:spcPts val="2519"/>
              </a:lnSpc>
              <a:spcBef>
                <a:spcPts val="0"/>
              </a:spcBef>
              <a:spcAft>
                <a:spcPts val="0"/>
              </a:spcAft>
              <a:buClrTx/>
              <a:buSzTx/>
              <a:buFontTx/>
              <a:buNone/>
              <a:tabLst/>
              <a:defRPr/>
            </a:pPr>
            <a:r>
              <a:rPr kumimoji="0" lang="en-US" sz="1799" b="0" i="0" u="none" strike="noStrike" kern="1200" cap="none" spc="543" normalizeH="0" baseline="0" noProof="0" dirty="0">
                <a:ln>
                  <a:noFill/>
                </a:ln>
                <a:solidFill>
                  <a:srgbClr val="FFFFFF"/>
                </a:solidFill>
                <a:effectLst/>
                <a:uLnTx/>
                <a:uFillTx/>
                <a:latin typeface="Open Sans"/>
                <a:ea typeface="+mn-ea"/>
                <a:cs typeface="+mn-cs"/>
              </a:rPr>
              <a:t>JITENDRA GIRISH PATIL</a:t>
            </a:r>
          </a:p>
          <a:p>
            <a:pPr marL="0" marR="0" lvl="0" indent="0" algn="l" defTabSz="914400" rtl="0" eaLnBrk="1" fontAlgn="auto" latinLnBrk="0" hangingPunct="1">
              <a:lnSpc>
                <a:spcPts val="2519"/>
              </a:lnSpc>
              <a:spcBef>
                <a:spcPts val="0"/>
              </a:spcBef>
              <a:spcAft>
                <a:spcPts val="0"/>
              </a:spcAft>
              <a:buClrTx/>
              <a:buSzTx/>
              <a:buFontTx/>
              <a:buNone/>
              <a:tabLst/>
              <a:defRPr/>
            </a:pPr>
            <a:r>
              <a:rPr kumimoji="0" lang="en-US" sz="1799" b="0" i="0" u="none" strike="noStrike" kern="1200" cap="none" spc="543" normalizeH="0" baseline="0" noProof="0" dirty="0">
                <a:ln>
                  <a:noFill/>
                </a:ln>
                <a:solidFill>
                  <a:srgbClr val="FFFFFF"/>
                </a:solidFill>
                <a:effectLst/>
                <a:uLnTx/>
                <a:uFillTx/>
                <a:latin typeface="Open Sans"/>
                <a:ea typeface="+mn-ea"/>
                <a:cs typeface="+mn-cs"/>
              </a:rPr>
              <a:t>PUNEETHKRISHNA B.</a:t>
            </a:r>
          </a:p>
          <a:p>
            <a:pPr marL="0" marR="0" lvl="0" indent="0" algn="l" defTabSz="914400" rtl="0" eaLnBrk="1" fontAlgn="auto" latinLnBrk="0" hangingPunct="1">
              <a:lnSpc>
                <a:spcPts val="2519"/>
              </a:lnSpc>
              <a:spcBef>
                <a:spcPct val="0"/>
              </a:spcBef>
              <a:spcAft>
                <a:spcPts val="0"/>
              </a:spcAft>
              <a:buClrTx/>
              <a:buSzTx/>
              <a:buFontTx/>
              <a:buNone/>
              <a:tabLst/>
              <a:defRPr/>
            </a:pPr>
            <a:r>
              <a:rPr kumimoji="0" lang="en-US" sz="1799" b="0" i="0" u="none" strike="noStrike" kern="1200" cap="none" spc="543" normalizeH="0" baseline="0" noProof="0" dirty="0">
                <a:ln>
                  <a:noFill/>
                </a:ln>
                <a:solidFill>
                  <a:srgbClr val="FFFFFF"/>
                </a:solidFill>
                <a:effectLst/>
                <a:uLnTx/>
                <a:uFillTx/>
                <a:latin typeface="Open Sans"/>
                <a:ea typeface="+mn-ea"/>
                <a:cs typeface="+mn-cs"/>
              </a:rPr>
              <a:t>SAMRADDHI SHRIVASTAVA</a:t>
            </a:r>
          </a:p>
        </p:txBody>
      </p:sp>
      <p:grpSp>
        <p:nvGrpSpPr>
          <p:cNvPr id="9" name="Group 9"/>
          <p:cNvGrpSpPr/>
          <p:nvPr/>
        </p:nvGrpSpPr>
        <p:grpSpPr>
          <a:xfrm rot="-10800000">
            <a:off x="17084797" y="0"/>
            <a:ext cx="1212728" cy="1210788"/>
            <a:chOff x="0" y="0"/>
            <a:chExt cx="6350000" cy="6339840"/>
          </a:xfrm>
        </p:grpSpPr>
        <p:sp>
          <p:nvSpPr>
            <p:cNvPr id="10" name="Freeform 10"/>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914400"/>
            <a:ext cx="16742482" cy="906210"/>
          </a:xfrm>
          <a:prstGeom prst="rect">
            <a:avLst/>
          </a:prstGeom>
        </p:spPr>
        <p:txBody>
          <a:bodyPr lIns="0" tIns="0" rIns="0" bIns="0" rtlCol="0" anchor="t">
            <a:spAutoFit/>
          </a:bodyPr>
          <a:lstStyle/>
          <a:p>
            <a:pPr>
              <a:lnSpc>
                <a:spcPts val="7699"/>
              </a:lnSpc>
              <a:spcBef>
                <a:spcPct val="0"/>
              </a:spcBef>
            </a:pPr>
            <a:r>
              <a:rPr lang="en-US" sz="5200" dirty="0">
                <a:solidFill>
                  <a:srgbClr val="DFEB33"/>
                </a:solidFill>
                <a:latin typeface="Times New Roman" panose="02020603050405020304" pitchFamily="18" charset="0"/>
                <a:cs typeface="Times New Roman" panose="02020603050405020304" pitchFamily="18" charset="0"/>
              </a:rPr>
              <a:t>SENTIMENT ANALYSIS</a:t>
            </a:r>
          </a:p>
        </p:txBody>
      </p:sp>
      <p:sp>
        <p:nvSpPr>
          <p:cNvPr id="3" name="AutoShape 3"/>
          <p:cNvSpPr/>
          <p:nvPr/>
        </p:nvSpPr>
        <p:spPr>
          <a:xfrm rot="2981">
            <a:off x="1028706" y="1865313"/>
            <a:ext cx="10982555" cy="0"/>
          </a:xfrm>
          <a:prstGeom prst="line">
            <a:avLst/>
          </a:prstGeom>
          <a:ln w="19050" cap="rnd">
            <a:solidFill>
              <a:srgbClr val="FFFFFF"/>
            </a:solidFill>
            <a:prstDash val="solid"/>
            <a:headEnd type="none" w="sm" len="sm"/>
            <a:tailEnd type="none" w="sm" len="sm"/>
          </a:ln>
        </p:spPr>
      </p:sp>
      <p:sp>
        <p:nvSpPr>
          <p:cNvPr id="4" name="TextBox 4"/>
          <p:cNvSpPr txBox="1"/>
          <p:nvPr/>
        </p:nvSpPr>
        <p:spPr>
          <a:xfrm>
            <a:off x="1028700" y="2735011"/>
            <a:ext cx="16662461" cy="6129883"/>
          </a:xfrm>
          <a:prstGeom prst="rect">
            <a:avLst/>
          </a:prstGeom>
        </p:spPr>
        <p:txBody>
          <a:bodyPr lIns="0" tIns="0" rIns="0" bIns="0" rtlCol="0" anchor="t">
            <a:spAutoFit/>
          </a:bodyPr>
          <a:lstStyle/>
          <a:p>
            <a:pPr algn="just"/>
            <a:r>
              <a:rPr lang="en-US" sz="4000" u="sng" dirty="0">
                <a:solidFill>
                  <a:srgbClr val="FFFFFF"/>
                </a:solidFill>
                <a:latin typeface="Times New Roman" panose="02020603050405020304" pitchFamily="18" charset="0"/>
                <a:cs typeface="Times New Roman" panose="02020603050405020304" pitchFamily="18" charset="0"/>
              </a:rPr>
              <a:t>Sentiment Analysis</a:t>
            </a:r>
            <a:r>
              <a:rPr lang="en-US" sz="4000" dirty="0">
                <a:solidFill>
                  <a:srgbClr val="FFFFFF"/>
                </a:solidFill>
                <a:latin typeface="Times New Roman" panose="02020603050405020304" pitchFamily="18" charset="0"/>
                <a:cs typeface="Times New Roman" panose="02020603050405020304" pitchFamily="18" charset="0"/>
              </a:rPr>
              <a:t> is the most common text classification tool that analyses an incoming message and tells whether the underlying sentiment is positive, negative, or neutral.</a:t>
            </a:r>
          </a:p>
          <a:p>
            <a:pPr algn="just"/>
            <a:endParaRPr lang="en-US" sz="4000" dirty="0">
              <a:solidFill>
                <a:srgbClr val="FFFFFF"/>
              </a:solidFill>
              <a:latin typeface="Times New Roman" panose="02020603050405020304" pitchFamily="18" charset="0"/>
              <a:cs typeface="Times New Roman" panose="02020603050405020304" pitchFamily="18" charset="0"/>
            </a:endParaRPr>
          </a:p>
          <a:p>
            <a:pPr marL="571500" indent="-571500" algn="just">
              <a:buFont typeface="Wingdings" panose="05000000000000000000" pitchFamily="2" charset="2"/>
              <a:buChar char="Ø"/>
            </a:pPr>
            <a:r>
              <a:rPr lang="en-US" sz="3600" dirty="0">
                <a:solidFill>
                  <a:srgbClr val="FFFFFF"/>
                </a:solidFill>
                <a:latin typeface="Times New Roman" panose="02020603050405020304" pitchFamily="18" charset="0"/>
                <a:cs typeface="Times New Roman" panose="02020603050405020304" pitchFamily="18" charset="0"/>
              </a:rPr>
              <a:t>To make the data more understandable the reviews of the customers are converted into Sentiments using VADER ( Valence Aware Dictionary for Sentiment Reasoning).</a:t>
            </a:r>
          </a:p>
          <a:p>
            <a:pPr marL="571500" indent="-571500" algn="just">
              <a:lnSpc>
                <a:spcPct val="150000"/>
              </a:lnSpc>
              <a:buFont typeface="Wingdings" panose="05000000000000000000" pitchFamily="2" charset="2"/>
              <a:buChar char="Ø"/>
            </a:pPr>
            <a:r>
              <a:rPr lang="en-US" sz="3600" dirty="0">
                <a:solidFill>
                  <a:srgbClr val="FFFFFF"/>
                </a:solidFill>
                <a:latin typeface="Times New Roman" panose="02020603050405020304" pitchFamily="18" charset="0"/>
                <a:cs typeface="Times New Roman" panose="02020603050405020304" pitchFamily="18" charset="0"/>
              </a:rPr>
              <a:t>Language Detection</a:t>
            </a:r>
          </a:p>
          <a:p>
            <a:pPr marL="571500" indent="-571500" algn="just">
              <a:lnSpc>
                <a:spcPct val="150000"/>
              </a:lnSpc>
              <a:buFont typeface="Wingdings" panose="05000000000000000000" pitchFamily="2" charset="2"/>
              <a:buChar char="Ø"/>
            </a:pPr>
            <a:r>
              <a:rPr lang="en-US" sz="3600" dirty="0">
                <a:solidFill>
                  <a:srgbClr val="FFFFFF"/>
                </a:solidFill>
                <a:latin typeface="Times New Roman" panose="02020603050405020304" pitchFamily="18" charset="0"/>
                <a:cs typeface="Times New Roman" panose="02020603050405020304" pitchFamily="18" charset="0"/>
              </a:rPr>
              <a:t>Language Translation</a:t>
            </a:r>
          </a:p>
          <a:p>
            <a:pPr>
              <a:lnSpc>
                <a:spcPts val="3499"/>
              </a:lnSpc>
            </a:pPr>
            <a:endParaRPr lang="en-US" sz="2800" dirty="0">
              <a:solidFill>
                <a:srgbClr val="FFFFFF"/>
              </a:solidFill>
              <a:latin typeface="Open Sans"/>
            </a:endParaRPr>
          </a:p>
          <a:p>
            <a:pPr>
              <a:lnSpc>
                <a:spcPts val="3499"/>
              </a:lnSpc>
              <a:spcBef>
                <a:spcPct val="0"/>
              </a:spcBef>
            </a:pPr>
            <a:endParaRPr lang="en-US" sz="2800" dirty="0">
              <a:solidFill>
                <a:srgbClr val="FFFFFF"/>
              </a:solidFill>
              <a:latin typeface="Open Sans"/>
            </a:endParaRPr>
          </a:p>
        </p:txBody>
      </p:sp>
      <p:grpSp>
        <p:nvGrpSpPr>
          <p:cNvPr id="5" name="Group 2"/>
          <p:cNvGrpSpPr/>
          <p:nvPr/>
        </p:nvGrpSpPr>
        <p:grpSpPr>
          <a:xfrm rot="-10800000">
            <a:off x="17084797" y="0"/>
            <a:ext cx="1212728" cy="1210788"/>
            <a:chOff x="0" y="0"/>
            <a:chExt cx="6350000" cy="6339840"/>
          </a:xfrm>
        </p:grpSpPr>
        <p:sp>
          <p:nvSpPr>
            <p:cNvPr id="6"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923925"/>
            <a:ext cx="16742482" cy="858440"/>
          </a:xfrm>
          <a:prstGeom prst="rect">
            <a:avLst/>
          </a:prstGeom>
        </p:spPr>
        <p:txBody>
          <a:bodyPr lIns="0" tIns="0" rIns="0" bIns="0" rtlCol="0" anchor="t">
            <a:spAutoFit/>
          </a:bodyPr>
          <a:lstStyle/>
          <a:p>
            <a:pPr>
              <a:lnSpc>
                <a:spcPts val="7280"/>
              </a:lnSpc>
              <a:spcBef>
                <a:spcPct val="0"/>
              </a:spcBef>
            </a:pPr>
            <a:r>
              <a:rPr lang="en-US" sz="5200" dirty="0">
                <a:solidFill>
                  <a:srgbClr val="DFEB33"/>
                </a:solidFill>
                <a:latin typeface="Times New Roman" panose="02020603050405020304" pitchFamily="18" charset="0"/>
                <a:cs typeface="Times New Roman" panose="02020603050405020304" pitchFamily="18" charset="0"/>
              </a:rPr>
              <a:t>TEXT CLASSIFICATION</a:t>
            </a:r>
          </a:p>
        </p:txBody>
      </p:sp>
      <p:sp>
        <p:nvSpPr>
          <p:cNvPr id="3" name="AutoShape 3"/>
          <p:cNvSpPr/>
          <p:nvPr/>
        </p:nvSpPr>
        <p:spPr>
          <a:xfrm rot="2981">
            <a:off x="1028706" y="1825307"/>
            <a:ext cx="10982555" cy="0"/>
          </a:xfrm>
          <a:prstGeom prst="line">
            <a:avLst/>
          </a:prstGeom>
          <a:ln w="19050" cap="rnd">
            <a:solidFill>
              <a:srgbClr val="FFFFFF"/>
            </a:solidFill>
            <a:prstDash val="solid"/>
            <a:headEnd type="none" w="sm" len="sm"/>
            <a:tailEnd type="none" w="sm" len="sm"/>
          </a:ln>
        </p:spPr>
      </p:sp>
      <p:sp>
        <p:nvSpPr>
          <p:cNvPr id="4" name="TextBox 4"/>
          <p:cNvSpPr txBox="1"/>
          <p:nvPr/>
        </p:nvSpPr>
        <p:spPr>
          <a:xfrm>
            <a:off x="1023937" y="2734866"/>
            <a:ext cx="16662461" cy="6299160"/>
          </a:xfrm>
          <a:prstGeom prst="rect">
            <a:avLst/>
          </a:prstGeom>
        </p:spPr>
        <p:txBody>
          <a:bodyPr lIns="0" tIns="0" rIns="0" bIns="0" rtlCol="0" anchor="t">
            <a:spAutoFit/>
          </a:bodyPr>
          <a:lstStyle/>
          <a:p>
            <a:r>
              <a:rPr lang="en-US" sz="4000" u="sng" dirty="0">
                <a:solidFill>
                  <a:srgbClr val="FFFFFF"/>
                </a:solidFill>
                <a:latin typeface="Times New Roman" panose="02020603050405020304" pitchFamily="18" charset="0"/>
                <a:cs typeface="Times New Roman" panose="02020603050405020304" pitchFamily="18" charset="0"/>
              </a:rPr>
              <a:t>Text Classification</a:t>
            </a:r>
            <a:r>
              <a:rPr lang="en-US" sz="4000" dirty="0">
                <a:solidFill>
                  <a:srgbClr val="FFFFFF"/>
                </a:solidFill>
                <a:latin typeface="Times New Roman" panose="02020603050405020304" pitchFamily="18" charset="0"/>
                <a:cs typeface="Times New Roman" panose="02020603050405020304" pitchFamily="18" charset="0"/>
              </a:rPr>
              <a:t> is </a:t>
            </a:r>
            <a:r>
              <a:rPr lang="en-US" sz="3600" b="1" dirty="0">
                <a:solidFill>
                  <a:schemeClr val="bg1"/>
                </a:solidFill>
                <a:latin typeface="Times New Roman" panose="02020603050405020304" pitchFamily="18" charset="0"/>
                <a:cs typeface="Times New Roman" panose="02020603050405020304" pitchFamily="18" charset="0"/>
              </a:rPr>
              <a:t>the process of categorizing text into organized groups</a:t>
            </a:r>
            <a:r>
              <a:rPr lang="en-US" sz="3600" dirty="0">
                <a:solidFill>
                  <a:schemeClr val="bg1"/>
                </a:solidFill>
                <a:latin typeface="Times New Roman" panose="02020603050405020304" pitchFamily="18" charset="0"/>
                <a:cs typeface="Times New Roman" panose="02020603050405020304" pitchFamily="18" charset="0"/>
              </a:rPr>
              <a:t>.</a:t>
            </a:r>
          </a:p>
          <a:p>
            <a:endParaRPr lang="en-US" sz="3600" dirty="0">
              <a:solidFill>
                <a:srgbClr val="FFFFFF"/>
              </a:solidFill>
              <a:latin typeface="Times New Roman" panose="02020603050405020304" pitchFamily="18" charset="0"/>
              <a:cs typeface="Times New Roman" panose="02020603050405020304" pitchFamily="18" charset="0"/>
            </a:endParaRPr>
          </a:p>
          <a:p>
            <a:pPr marL="895349" lvl="1" indent="-571500">
              <a:lnSpc>
                <a:spcPct val="150000"/>
              </a:lnSpc>
              <a:buFont typeface="Wingdings" panose="05000000000000000000" pitchFamily="2" charset="2"/>
              <a:buChar char="Ø"/>
            </a:pPr>
            <a:r>
              <a:rPr lang="en-US" sz="4000" dirty="0">
                <a:solidFill>
                  <a:srgbClr val="FFFFFF"/>
                </a:solidFill>
                <a:latin typeface="Times New Roman" panose="02020603050405020304" pitchFamily="18" charset="0"/>
                <a:cs typeface="Times New Roman" panose="02020603050405020304" pitchFamily="18" charset="0"/>
              </a:rPr>
              <a:t>Using TFIDF (Term Frequency Inverse Document Frequency) for converting text into numbers.</a:t>
            </a:r>
          </a:p>
          <a:p>
            <a:pPr marL="895349" lvl="1" indent="-571500">
              <a:lnSpc>
                <a:spcPct val="150000"/>
              </a:lnSpc>
              <a:buFont typeface="Wingdings" panose="05000000000000000000" pitchFamily="2" charset="2"/>
              <a:buChar char="Ø"/>
            </a:pPr>
            <a:r>
              <a:rPr lang="en-US" sz="4000" dirty="0">
                <a:solidFill>
                  <a:srgbClr val="FFFFFF"/>
                </a:solidFill>
                <a:latin typeface="Times New Roman" panose="02020603050405020304" pitchFamily="18" charset="0"/>
                <a:cs typeface="Times New Roman" panose="02020603050405020304" pitchFamily="18" charset="0"/>
              </a:rPr>
              <a:t>N-Gram</a:t>
            </a:r>
          </a:p>
          <a:p>
            <a:pPr marL="895349" lvl="1" indent="-571500">
              <a:lnSpc>
                <a:spcPct val="150000"/>
              </a:lnSpc>
              <a:buFont typeface="Wingdings" panose="05000000000000000000" pitchFamily="2" charset="2"/>
              <a:buChar char="Ø"/>
            </a:pPr>
            <a:r>
              <a:rPr lang="en-US" sz="4000" dirty="0">
                <a:solidFill>
                  <a:srgbClr val="FFFFFF"/>
                </a:solidFill>
                <a:latin typeface="Times New Roman" panose="02020603050405020304" pitchFamily="18" charset="0"/>
                <a:cs typeface="Times New Roman" panose="02020603050405020304" pitchFamily="18" charset="0"/>
              </a:rPr>
              <a:t>Logistic Regression Model is used to predict sentiments from review text.</a:t>
            </a:r>
          </a:p>
          <a:p>
            <a:pPr marL="323849" lvl="1">
              <a:lnSpc>
                <a:spcPts val="4199"/>
              </a:lnSpc>
            </a:pPr>
            <a:endParaRPr lang="en-US" sz="4000" dirty="0">
              <a:solidFill>
                <a:srgbClr val="FFFFFF"/>
              </a:solidFill>
              <a:latin typeface="Open Sans"/>
            </a:endParaRPr>
          </a:p>
          <a:p>
            <a:pPr>
              <a:lnSpc>
                <a:spcPts val="3499"/>
              </a:lnSpc>
            </a:pPr>
            <a:endParaRPr lang="en-US" sz="4000" dirty="0">
              <a:solidFill>
                <a:srgbClr val="FFFFFF"/>
              </a:solidFill>
              <a:latin typeface="Open Sans"/>
            </a:endParaRPr>
          </a:p>
          <a:p>
            <a:pPr>
              <a:lnSpc>
                <a:spcPts val="3499"/>
              </a:lnSpc>
              <a:spcBef>
                <a:spcPct val="0"/>
              </a:spcBef>
            </a:pPr>
            <a:endParaRPr lang="en-US" sz="4000" dirty="0">
              <a:solidFill>
                <a:srgbClr val="FFFFFF"/>
              </a:solidFill>
              <a:latin typeface="Open Sans"/>
            </a:endParaRPr>
          </a:p>
        </p:txBody>
      </p:sp>
      <p:grpSp>
        <p:nvGrpSpPr>
          <p:cNvPr id="5" name="Group 2"/>
          <p:cNvGrpSpPr/>
          <p:nvPr/>
        </p:nvGrpSpPr>
        <p:grpSpPr>
          <a:xfrm rot="-10800000">
            <a:off x="17084797" y="-38100"/>
            <a:ext cx="1212728" cy="1210788"/>
            <a:chOff x="0" y="0"/>
            <a:chExt cx="6350000" cy="6339840"/>
          </a:xfrm>
        </p:grpSpPr>
        <p:sp>
          <p:nvSpPr>
            <p:cNvPr id="6"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spTree>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FE68DEC5-7B53-2406-6CA8-DB8E56C69E3B}"/>
              </a:ext>
            </a:extLst>
          </p:cNvPr>
          <p:cNvPicPr>
            <a:picLocks noChangeAspect="1"/>
          </p:cNvPicPr>
          <p:nvPr/>
        </p:nvPicPr>
        <p:blipFill>
          <a:blip r:embed="rId2"/>
          <a:srcRect b="415"/>
          <a:stretch>
            <a:fillRect/>
          </a:stretch>
        </p:blipFill>
        <p:spPr>
          <a:xfrm>
            <a:off x="2971800" y="1943100"/>
            <a:ext cx="11887200" cy="6952371"/>
          </a:xfrm>
          <a:prstGeom prst="rect">
            <a:avLst/>
          </a:prstGeom>
        </p:spPr>
      </p:pic>
      <p:sp>
        <p:nvSpPr>
          <p:cNvPr id="4" name="TextBox 3">
            <a:extLst>
              <a:ext uri="{FF2B5EF4-FFF2-40B4-BE49-F238E27FC236}">
                <a16:creationId xmlns:a16="http://schemas.microsoft.com/office/drawing/2014/main" id="{0A7ABEA5-3065-9B9D-F27A-834B072636AC}"/>
              </a:ext>
            </a:extLst>
          </p:cNvPr>
          <p:cNvSpPr txBox="1"/>
          <p:nvPr/>
        </p:nvSpPr>
        <p:spPr>
          <a:xfrm>
            <a:off x="4343400" y="9105900"/>
            <a:ext cx="9144000" cy="707886"/>
          </a:xfrm>
          <a:prstGeom prst="rect">
            <a:avLst/>
          </a:prstGeom>
          <a:noFill/>
        </p:spPr>
        <p:txBody>
          <a:bodyPr wrap="square">
            <a:spAutoFit/>
          </a:bodyPr>
          <a:lstStyle/>
          <a:p>
            <a:pPr algn="ctr">
              <a:lnSpc>
                <a:spcPts val="4759"/>
              </a:lnSpc>
            </a:pPr>
            <a:r>
              <a:rPr lang="en-US" sz="4800" dirty="0">
                <a:solidFill>
                  <a:srgbClr val="FFFFFF"/>
                </a:solidFill>
                <a:latin typeface="Times New Roman" panose="02020603050405020304" pitchFamily="18" charset="0"/>
                <a:cs typeface="Times New Roman" panose="02020603050405020304" pitchFamily="18" charset="0"/>
              </a:rPr>
              <a:t>Frequently used words in Reviews</a:t>
            </a:r>
          </a:p>
        </p:txBody>
      </p:sp>
      <p:sp>
        <p:nvSpPr>
          <p:cNvPr id="5" name="TextBox 4">
            <a:extLst>
              <a:ext uri="{FF2B5EF4-FFF2-40B4-BE49-F238E27FC236}">
                <a16:creationId xmlns:a16="http://schemas.microsoft.com/office/drawing/2014/main" id="{48CC5ECB-8A8F-B985-779C-70D74F046C9C}"/>
              </a:ext>
            </a:extLst>
          </p:cNvPr>
          <p:cNvSpPr txBox="1"/>
          <p:nvPr/>
        </p:nvSpPr>
        <p:spPr>
          <a:xfrm>
            <a:off x="4419600" y="601160"/>
            <a:ext cx="8991600" cy="646331"/>
          </a:xfrm>
          <a:prstGeom prst="rect">
            <a:avLst/>
          </a:prstGeom>
          <a:solidFill>
            <a:schemeClr val="bg1">
              <a:lumMod val="7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rgbClr val="333333"/>
                </a:solidFill>
                <a:effectLst/>
                <a:uLnTx/>
                <a:uFillTx/>
                <a:latin typeface="Times New Roman" panose="02020603050405020304" pitchFamily="18" charset="0"/>
                <a:cs typeface="Times New Roman" panose="02020603050405020304" pitchFamily="18" charset="0"/>
              </a:rPr>
              <a:t>BIGRAM VISUALISATION</a:t>
            </a:r>
            <a:endParaRPr kumimoji="0" lang="en-IN" sz="36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grpSp>
        <p:nvGrpSpPr>
          <p:cNvPr id="6" name="Group 2"/>
          <p:cNvGrpSpPr/>
          <p:nvPr/>
        </p:nvGrpSpPr>
        <p:grpSpPr>
          <a:xfrm rot="-10800000">
            <a:off x="17084797" y="0"/>
            <a:ext cx="1212728" cy="1210788"/>
            <a:chOff x="0" y="0"/>
            <a:chExt cx="6350000" cy="6339840"/>
          </a:xfrm>
        </p:grpSpPr>
        <p:sp>
          <p:nvSpPr>
            <p:cNvPr id="7"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spTree>
    <p:extLst>
      <p:ext uri="{BB962C8B-B14F-4D97-AF65-F5344CB8AC3E}">
        <p14:creationId xmlns:p14="http://schemas.microsoft.com/office/powerpoint/2010/main" val="3525713897"/>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2"/>
          <p:cNvGrpSpPr/>
          <p:nvPr/>
        </p:nvGrpSpPr>
        <p:grpSpPr>
          <a:xfrm rot="-10800000">
            <a:off x="17084797" y="0"/>
            <a:ext cx="1212728" cy="1210788"/>
            <a:chOff x="0" y="0"/>
            <a:chExt cx="6350000" cy="6339840"/>
          </a:xfrm>
        </p:grpSpPr>
        <p:sp>
          <p:nvSpPr>
            <p:cNvPr id="6"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pic>
        <p:nvPicPr>
          <p:cNvPr id="8" name="Picture 7" descr="Chart, scatter chart&#10;&#10;Description automatically generated">
            <a:extLst>
              <a:ext uri="{FF2B5EF4-FFF2-40B4-BE49-F238E27FC236}">
                <a16:creationId xmlns:a16="http://schemas.microsoft.com/office/drawing/2014/main" id="{DFE443BC-ABA1-4A16-2AAB-325078D38B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0553" y="482812"/>
            <a:ext cx="7754244" cy="4305673"/>
          </a:xfrm>
          <a:prstGeom prst="rect">
            <a:avLst/>
          </a:prstGeom>
        </p:spPr>
      </p:pic>
      <p:sp>
        <p:nvSpPr>
          <p:cNvPr id="12" name="TextBox 11">
            <a:extLst>
              <a:ext uri="{FF2B5EF4-FFF2-40B4-BE49-F238E27FC236}">
                <a16:creationId xmlns:a16="http://schemas.microsoft.com/office/drawing/2014/main" id="{4247DFCB-DAD1-0ACD-E56F-2E52B19B36C5}"/>
              </a:ext>
            </a:extLst>
          </p:cNvPr>
          <p:cNvSpPr txBox="1"/>
          <p:nvPr/>
        </p:nvSpPr>
        <p:spPr>
          <a:xfrm>
            <a:off x="11286475" y="4879758"/>
            <a:ext cx="4774192" cy="369332"/>
          </a:xfrm>
          <a:prstGeom prst="rect">
            <a:avLst/>
          </a:prstGeom>
          <a:noFill/>
        </p:spPr>
        <p:txBody>
          <a:bodyPr wrap="none" rtlCol="0">
            <a:spAutoFit/>
          </a:bodyPr>
          <a:lstStyle/>
          <a:p>
            <a:r>
              <a:rPr lang="en-US" b="1" dirty="0">
                <a:solidFill>
                  <a:schemeClr val="bg1"/>
                </a:solidFill>
                <a:latin typeface="Times New Roman" panose="02020603050405020304" pitchFamily="18" charset="0"/>
                <a:cs typeface="Times New Roman" panose="02020603050405020304" pitchFamily="18" charset="0"/>
              </a:rPr>
              <a:t>FOR MUSICAL INSTRUMENT CATEGORY</a:t>
            </a:r>
          </a:p>
        </p:txBody>
      </p:sp>
      <p:sp>
        <p:nvSpPr>
          <p:cNvPr id="13" name="TextBox 12">
            <a:extLst>
              <a:ext uri="{FF2B5EF4-FFF2-40B4-BE49-F238E27FC236}">
                <a16:creationId xmlns:a16="http://schemas.microsoft.com/office/drawing/2014/main" id="{4247DFCB-DAD1-0ACD-E56F-2E52B19B36C5}"/>
              </a:ext>
            </a:extLst>
          </p:cNvPr>
          <p:cNvSpPr txBox="1"/>
          <p:nvPr/>
        </p:nvSpPr>
        <p:spPr>
          <a:xfrm>
            <a:off x="11678345" y="9776828"/>
            <a:ext cx="3893374" cy="369332"/>
          </a:xfrm>
          <a:prstGeom prst="rect">
            <a:avLst/>
          </a:prstGeom>
          <a:noFill/>
        </p:spPr>
        <p:txBody>
          <a:bodyPr wrap="none" rtlCol="0">
            <a:spAutoFit/>
          </a:bodyPr>
          <a:lstStyle/>
          <a:p>
            <a:r>
              <a:rPr lang="en-US" b="1" dirty="0">
                <a:solidFill>
                  <a:schemeClr val="bg1"/>
                </a:solidFill>
                <a:latin typeface="Times New Roman" panose="02020603050405020304" pitchFamily="18" charset="0"/>
                <a:cs typeface="Times New Roman" panose="02020603050405020304" pitchFamily="18" charset="0"/>
              </a:rPr>
              <a:t>FOR DIGITAL MUSIC CATEGORY</a:t>
            </a:r>
          </a:p>
        </p:txBody>
      </p:sp>
      <p:sp>
        <p:nvSpPr>
          <p:cNvPr id="14" name="TextBox 13">
            <a:extLst>
              <a:ext uri="{FF2B5EF4-FFF2-40B4-BE49-F238E27FC236}">
                <a16:creationId xmlns:a16="http://schemas.microsoft.com/office/drawing/2014/main" id="{4247DFCB-DAD1-0ACD-E56F-2E52B19B36C5}"/>
              </a:ext>
            </a:extLst>
          </p:cNvPr>
          <p:cNvSpPr txBox="1"/>
          <p:nvPr/>
        </p:nvSpPr>
        <p:spPr>
          <a:xfrm>
            <a:off x="2449429" y="9776828"/>
            <a:ext cx="5007140" cy="369332"/>
          </a:xfrm>
          <a:prstGeom prst="rect">
            <a:avLst/>
          </a:prstGeom>
          <a:noFill/>
        </p:spPr>
        <p:txBody>
          <a:bodyPr wrap="none" rtlCol="0">
            <a:spAutoFit/>
          </a:bodyPr>
          <a:lstStyle/>
          <a:p>
            <a:r>
              <a:rPr lang="en-US" b="1" dirty="0">
                <a:solidFill>
                  <a:schemeClr val="bg1"/>
                </a:solidFill>
                <a:latin typeface="Times New Roman" panose="02020603050405020304" pitchFamily="18" charset="0"/>
                <a:cs typeface="Times New Roman" panose="02020603050405020304" pitchFamily="18" charset="0"/>
              </a:rPr>
              <a:t>FOR AMAZON INSTANT VIDEO CATEGORY</a:t>
            </a:r>
          </a:p>
        </p:txBody>
      </p:sp>
      <p:sp>
        <p:nvSpPr>
          <p:cNvPr id="2" name="AutoShape 2" descr="blob:https://web.whatsapp.com/da8496e2-470c-4908-b330-e88a15165ef2"/>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3"/>
          <a:stretch>
            <a:fillRect/>
          </a:stretch>
        </p:blipFill>
        <p:spPr>
          <a:xfrm>
            <a:off x="1114820" y="5340893"/>
            <a:ext cx="7676359" cy="4252328"/>
          </a:xfrm>
          <a:prstGeom prst="rect">
            <a:avLst/>
          </a:prstGeom>
        </p:spPr>
      </p:pic>
      <p:sp>
        <p:nvSpPr>
          <p:cNvPr id="4" name="AutoShape 4" descr="blob:https://web.whatsapp.com/4de0d044-b89b-44e6-b6c3-63a91d7e46e9"/>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4"/>
          <a:stretch>
            <a:fillRect/>
          </a:stretch>
        </p:blipFill>
        <p:spPr>
          <a:xfrm>
            <a:off x="9330553" y="5340363"/>
            <a:ext cx="7754244" cy="4317966"/>
          </a:xfrm>
          <a:prstGeom prst="rect">
            <a:avLst/>
          </a:prstGeom>
        </p:spPr>
      </p:pic>
      <p:sp>
        <p:nvSpPr>
          <p:cNvPr id="15" name="TextBox 4"/>
          <p:cNvSpPr txBox="1"/>
          <p:nvPr/>
        </p:nvSpPr>
        <p:spPr>
          <a:xfrm>
            <a:off x="1028700" y="923925"/>
            <a:ext cx="16742482" cy="858440"/>
          </a:xfrm>
          <a:prstGeom prst="rect">
            <a:avLst/>
          </a:prstGeom>
        </p:spPr>
        <p:txBody>
          <a:bodyPr lIns="0" tIns="0" rIns="0" bIns="0" rtlCol="0" anchor="t">
            <a:spAutoFit/>
          </a:bodyPr>
          <a:lstStyle/>
          <a:p>
            <a:pPr>
              <a:lnSpc>
                <a:spcPts val="7280"/>
              </a:lnSpc>
              <a:spcBef>
                <a:spcPct val="0"/>
              </a:spcBef>
            </a:pPr>
            <a:r>
              <a:rPr lang="en-US" sz="4800" b="1" dirty="0">
                <a:solidFill>
                  <a:srgbClr val="DFEB33"/>
                </a:solidFill>
                <a:latin typeface="Times New Roman" panose="02020603050405020304" pitchFamily="18" charset="0"/>
                <a:cs typeface="Times New Roman" panose="02020603050405020304" pitchFamily="18" charset="0"/>
              </a:rPr>
              <a:t>CLUSTERING</a:t>
            </a:r>
          </a:p>
        </p:txBody>
      </p:sp>
      <p:sp>
        <p:nvSpPr>
          <p:cNvPr id="16" name="AutoShape 2"/>
          <p:cNvSpPr/>
          <p:nvPr/>
        </p:nvSpPr>
        <p:spPr>
          <a:xfrm rot="2981" flipV="1">
            <a:off x="1028726" y="1780366"/>
            <a:ext cx="4610057" cy="42178"/>
          </a:xfrm>
          <a:prstGeom prst="line">
            <a:avLst/>
          </a:prstGeom>
          <a:ln w="19050" cap="rnd">
            <a:solidFill>
              <a:srgbClr val="FFFFFF"/>
            </a:solidFill>
            <a:prstDash val="solid"/>
            <a:headEnd type="none" w="sm" len="sm"/>
            <a:tailEnd type="none" w="sm" len="sm"/>
          </a:ln>
        </p:spPr>
      </p:sp>
      <p:sp>
        <p:nvSpPr>
          <p:cNvPr id="17" name="TextBox 3"/>
          <p:cNvSpPr txBox="1"/>
          <p:nvPr/>
        </p:nvSpPr>
        <p:spPr>
          <a:xfrm>
            <a:off x="1011767" y="2284138"/>
            <a:ext cx="7615468" cy="3077766"/>
          </a:xfrm>
          <a:prstGeom prst="rect">
            <a:avLst/>
          </a:prstGeom>
        </p:spPr>
        <p:txBody>
          <a:bodyPr wrap="square" lIns="0" tIns="0" rIns="0" bIns="0" rtlCol="0" anchor="t">
            <a:spAutoFit/>
          </a:bodyPr>
          <a:lstStyle/>
          <a:p>
            <a:pPr algn="just">
              <a:lnSpc>
                <a:spcPts val="4817"/>
              </a:lnSpc>
            </a:pPr>
            <a:r>
              <a:rPr lang="en-US" sz="3600" u="sng" dirty="0">
                <a:solidFill>
                  <a:srgbClr val="FBFBFB"/>
                </a:solidFill>
                <a:latin typeface="Times New Roman" panose="02020603050405020304" pitchFamily="18" charset="0"/>
                <a:cs typeface="Times New Roman" panose="02020603050405020304" pitchFamily="18" charset="0"/>
              </a:rPr>
              <a:t>Clustering</a:t>
            </a:r>
            <a:r>
              <a:rPr lang="en-US" sz="3600" dirty="0">
                <a:solidFill>
                  <a:srgbClr val="FBFBFB"/>
                </a:solidFill>
                <a:latin typeface="Times New Roman" panose="02020603050405020304" pitchFamily="18" charset="0"/>
                <a:cs typeface="Times New Roman" panose="02020603050405020304" pitchFamily="18" charset="0"/>
              </a:rPr>
              <a:t> is basically a grouping of data points on the basis of similarity and dissimilarity between them. </a:t>
            </a:r>
          </a:p>
          <a:p>
            <a:pPr>
              <a:lnSpc>
                <a:spcPts val="4817"/>
              </a:lnSpc>
            </a:pPr>
            <a:endParaRPr lang="en-US" sz="2800" dirty="0">
              <a:solidFill>
                <a:srgbClr val="FBFBFB"/>
              </a:solidFill>
              <a:latin typeface="Canva Sans Bold"/>
            </a:endParaRPr>
          </a:p>
          <a:p>
            <a:pPr marL="371493" lvl="1">
              <a:lnSpc>
                <a:spcPts val="4817"/>
              </a:lnSpc>
            </a:pPr>
            <a:endParaRPr lang="en-US" sz="2800" dirty="0">
              <a:solidFill>
                <a:srgbClr val="FBFBFB"/>
              </a:solidFill>
              <a:latin typeface="Canva Sans"/>
            </a:endParaRPr>
          </a:p>
        </p:txBody>
      </p:sp>
    </p:spTree>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304682" y="1519650"/>
            <a:ext cx="3936449" cy="8424450"/>
            <a:chOff x="-65430" y="-296450"/>
            <a:chExt cx="3936449" cy="8424450"/>
          </a:xfrm>
        </p:grpSpPr>
        <p:sp>
          <p:nvSpPr>
            <p:cNvPr id="13" name="Rounded Rectangle 12"/>
            <p:cNvSpPr/>
            <p:nvPr/>
          </p:nvSpPr>
          <p:spPr>
            <a:xfrm>
              <a:off x="1488" y="0"/>
              <a:ext cx="3869531" cy="8128000"/>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4" name="Rounded Rectangle 4"/>
            <p:cNvSpPr txBox="1"/>
            <p:nvPr/>
          </p:nvSpPr>
          <p:spPr>
            <a:xfrm>
              <a:off x="-65430" y="-296450"/>
              <a:ext cx="3869531" cy="24384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90500" tIns="190500" rIns="190500" bIns="190500" numCol="1" spcCol="1270" anchor="ctr" anchorCtr="0">
              <a:noAutofit/>
            </a:bodyPr>
            <a:lstStyle/>
            <a:p>
              <a:pPr lvl="0" algn="ctr" defTabSz="2222500">
                <a:lnSpc>
                  <a:spcPct val="90000"/>
                </a:lnSpc>
                <a:spcBef>
                  <a:spcPct val="0"/>
                </a:spcBef>
                <a:spcAft>
                  <a:spcPct val="35000"/>
                </a:spcAft>
              </a:pPr>
              <a:r>
                <a:rPr lang="en-US" sz="5000" kern="1200" dirty="0">
                  <a:latin typeface="Times New Roman" panose="02020603050405020304" pitchFamily="18" charset="0"/>
                  <a:cs typeface="Times New Roman" panose="02020603050405020304" pitchFamily="18" charset="0"/>
                </a:rPr>
                <a:t>Musical Instruments</a:t>
              </a:r>
            </a:p>
          </p:txBody>
        </p:sp>
      </p:grpSp>
      <p:grpSp>
        <p:nvGrpSpPr>
          <p:cNvPr id="15" name="Group 14"/>
          <p:cNvGrpSpPr/>
          <p:nvPr/>
        </p:nvGrpSpPr>
        <p:grpSpPr>
          <a:xfrm>
            <a:off x="7086600" y="1727200"/>
            <a:ext cx="4038600" cy="8216900"/>
            <a:chOff x="4161234" y="-88900"/>
            <a:chExt cx="4038600" cy="8216900"/>
          </a:xfrm>
        </p:grpSpPr>
        <p:sp>
          <p:nvSpPr>
            <p:cNvPr id="16" name="Rounded Rectangle 15"/>
            <p:cNvSpPr/>
            <p:nvPr/>
          </p:nvSpPr>
          <p:spPr>
            <a:xfrm>
              <a:off x="4161234" y="0"/>
              <a:ext cx="3869531" cy="8128000"/>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7" name="Rounded Rectangle 4"/>
            <p:cNvSpPr txBox="1"/>
            <p:nvPr/>
          </p:nvSpPr>
          <p:spPr>
            <a:xfrm>
              <a:off x="4161234" y="-88900"/>
              <a:ext cx="4038600" cy="168275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90500" tIns="190500" rIns="190500" bIns="190500" numCol="1" spcCol="1270" anchor="ctr" anchorCtr="0">
              <a:noAutofit/>
            </a:bodyPr>
            <a:lstStyle/>
            <a:p>
              <a:pPr lvl="0" algn="ctr" defTabSz="2222500">
                <a:lnSpc>
                  <a:spcPct val="90000"/>
                </a:lnSpc>
                <a:spcBef>
                  <a:spcPct val="0"/>
                </a:spcBef>
                <a:spcAft>
                  <a:spcPct val="35000"/>
                </a:spcAft>
              </a:pPr>
              <a:r>
                <a:rPr lang="en-US" sz="5000" kern="1200" dirty="0">
                  <a:latin typeface="Times New Roman" panose="02020603050405020304" pitchFamily="18" charset="0"/>
                  <a:cs typeface="Times New Roman" panose="02020603050405020304" pitchFamily="18" charset="0"/>
                </a:rPr>
                <a:t>Digital Music</a:t>
              </a:r>
            </a:p>
          </p:txBody>
        </p:sp>
      </p:grpSp>
      <p:grpSp>
        <p:nvGrpSpPr>
          <p:cNvPr id="18" name="Group 17"/>
          <p:cNvGrpSpPr/>
          <p:nvPr/>
        </p:nvGrpSpPr>
        <p:grpSpPr>
          <a:xfrm>
            <a:off x="13258800" y="1816100"/>
            <a:ext cx="3869531" cy="8128000"/>
            <a:chOff x="8320980" y="0"/>
            <a:chExt cx="3869531" cy="8128000"/>
          </a:xfrm>
        </p:grpSpPr>
        <p:sp>
          <p:nvSpPr>
            <p:cNvPr id="19" name="Rounded Rectangle 18"/>
            <p:cNvSpPr/>
            <p:nvPr/>
          </p:nvSpPr>
          <p:spPr>
            <a:xfrm>
              <a:off x="8320980" y="0"/>
              <a:ext cx="3869531" cy="8128000"/>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0" name="Rounded Rectangle 4"/>
            <p:cNvSpPr txBox="1"/>
            <p:nvPr/>
          </p:nvSpPr>
          <p:spPr>
            <a:xfrm>
              <a:off x="8320980" y="19904"/>
              <a:ext cx="3869531" cy="168275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90500" tIns="190500" rIns="190500" bIns="190500" numCol="1" spcCol="1270" anchor="ctr" anchorCtr="0">
              <a:noAutofit/>
            </a:bodyPr>
            <a:lstStyle/>
            <a:p>
              <a:pPr lvl="0" algn="ctr" defTabSz="2222500">
                <a:lnSpc>
                  <a:spcPct val="90000"/>
                </a:lnSpc>
                <a:spcBef>
                  <a:spcPct val="0"/>
                </a:spcBef>
                <a:spcAft>
                  <a:spcPct val="35000"/>
                </a:spcAft>
              </a:pPr>
              <a:r>
                <a:rPr lang="en-US" sz="5000" kern="1200" dirty="0">
                  <a:latin typeface="Times New Roman" panose="02020603050405020304" pitchFamily="18" charset="0"/>
                  <a:cs typeface="Times New Roman" panose="02020603050405020304" pitchFamily="18" charset="0"/>
                </a:rPr>
                <a:t>Amazon Instant Video</a:t>
              </a:r>
            </a:p>
          </p:txBody>
        </p:sp>
      </p:grpSp>
      <p:pic>
        <p:nvPicPr>
          <p:cNvPr id="21" name="Picture 20" descr="Text&#10;&#10;Description automatically generated">
            <a:extLst>
              <a:ext uri="{FF2B5EF4-FFF2-40B4-BE49-F238E27FC236}">
                <a16:creationId xmlns:a16="http://schemas.microsoft.com/office/drawing/2014/main" id="{982F5479-D618-038D-FAF4-227A7D988E89}"/>
              </a:ext>
            </a:extLst>
          </p:cNvPr>
          <p:cNvPicPr>
            <a:picLocks noChangeAspect="1"/>
          </p:cNvPicPr>
          <p:nvPr/>
        </p:nvPicPr>
        <p:blipFill rotWithShape="1">
          <a:blip r:embed="rId2">
            <a:extLst>
              <a:ext uri="{28A0092B-C50C-407E-A947-70E740481C1C}">
                <a14:useLocalDpi xmlns:a14="http://schemas.microsoft.com/office/drawing/2010/main" val="0"/>
              </a:ext>
            </a:extLst>
          </a:blip>
          <a:srcRect b="5264"/>
          <a:stretch/>
        </p:blipFill>
        <p:spPr>
          <a:xfrm>
            <a:off x="1543606" y="3489800"/>
            <a:ext cx="2268220" cy="2663349"/>
          </a:xfrm>
          <a:prstGeom prst="rect">
            <a:avLst/>
          </a:prstGeom>
        </p:spPr>
      </p:pic>
      <p:pic>
        <p:nvPicPr>
          <p:cNvPr id="22" name="Picture 21" descr="Text&#10;&#10;Description automatically generated">
            <a:extLst>
              <a:ext uri="{FF2B5EF4-FFF2-40B4-BE49-F238E27FC236}">
                <a16:creationId xmlns:a16="http://schemas.microsoft.com/office/drawing/2014/main" id="{9AF4D844-5EF1-979E-8ED5-8470CFBD90A8}"/>
              </a:ext>
            </a:extLst>
          </p:cNvPr>
          <p:cNvPicPr>
            <a:picLocks noChangeAspect="1"/>
          </p:cNvPicPr>
          <p:nvPr/>
        </p:nvPicPr>
        <p:blipFill rotWithShape="1">
          <a:blip r:embed="rId3">
            <a:extLst>
              <a:ext uri="{28A0092B-C50C-407E-A947-70E740481C1C}">
                <a14:useLocalDpi xmlns:a14="http://schemas.microsoft.com/office/drawing/2010/main" val="0"/>
              </a:ext>
            </a:extLst>
          </a:blip>
          <a:srcRect t="-1" b="3198"/>
          <a:stretch/>
        </p:blipFill>
        <p:spPr>
          <a:xfrm>
            <a:off x="2677716" y="6553190"/>
            <a:ext cx="2371223" cy="3028962"/>
          </a:xfrm>
          <a:prstGeom prst="rect">
            <a:avLst/>
          </a:prstGeom>
        </p:spPr>
      </p:pic>
      <p:pic>
        <p:nvPicPr>
          <p:cNvPr id="23" name="Picture 22" descr="Table&#10;&#10;Description automatically generated">
            <a:extLst>
              <a:ext uri="{FF2B5EF4-FFF2-40B4-BE49-F238E27FC236}">
                <a16:creationId xmlns:a16="http://schemas.microsoft.com/office/drawing/2014/main" id="{22AF2F9A-A27E-AC70-69CB-902403132D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0" y="3489801"/>
            <a:ext cx="2138395" cy="2651923"/>
          </a:xfrm>
          <a:prstGeom prst="rect">
            <a:avLst/>
          </a:prstGeom>
        </p:spPr>
      </p:pic>
      <p:pic>
        <p:nvPicPr>
          <p:cNvPr id="24" name="Picture 23" descr="Text, table&#10;&#10;Description automatically generated with medium confidence">
            <a:extLst>
              <a:ext uri="{FF2B5EF4-FFF2-40B4-BE49-F238E27FC236}">
                <a16:creationId xmlns:a16="http://schemas.microsoft.com/office/drawing/2014/main" id="{D6A61E52-488B-5B89-9607-17907F059EFD}"/>
              </a:ext>
            </a:extLst>
          </p:cNvPr>
          <p:cNvPicPr>
            <a:picLocks noChangeAspect="1"/>
          </p:cNvPicPr>
          <p:nvPr/>
        </p:nvPicPr>
        <p:blipFill rotWithShape="1">
          <a:blip r:embed="rId5">
            <a:extLst>
              <a:ext uri="{28A0092B-C50C-407E-A947-70E740481C1C}">
                <a14:useLocalDpi xmlns:a14="http://schemas.microsoft.com/office/drawing/2010/main" val="0"/>
              </a:ext>
            </a:extLst>
          </a:blip>
          <a:srcRect b="5638"/>
          <a:stretch/>
        </p:blipFill>
        <p:spPr>
          <a:xfrm>
            <a:off x="8384397" y="6553191"/>
            <a:ext cx="2281802" cy="3028960"/>
          </a:xfrm>
          <a:prstGeom prst="rect">
            <a:avLst/>
          </a:prstGeom>
        </p:spPr>
      </p:pic>
      <p:pic>
        <p:nvPicPr>
          <p:cNvPr id="25" name="Picture 24" descr="Text&#10;&#10;Description automatically generated">
            <a:extLst>
              <a:ext uri="{FF2B5EF4-FFF2-40B4-BE49-F238E27FC236}">
                <a16:creationId xmlns:a16="http://schemas.microsoft.com/office/drawing/2014/main" id="{3883DFCB-10EF-045E-10A6-B6FD9461B3AC}"/>
              </a:ext>
            </a:extLst>
          </p:cNvPr>
          <p:cNvPicPr>
            <a:picLocks noChangeAspect="1"/>
          </p:cNvPicPr>
          <p:nvPr/>
        </p:nvPicPr>
        <p:blipFill rotWithShape="1">
          <a:blip r:embed="rId6">
            <a:extLst>
              <a:ext uri="{28A0092B-C50C-407E-A947-70E740481C1C}">
                <a14:useLocalDpi xmlns:a14="http://schemas.microsoft.com/office/drawing/2010/main" val="0"/>
              </a:ext>
            </a:extLst>
          </a:blip>
          <a:srcRect b="5048"/>
          <a:stretch/>
        </p:blipFill>
        <p:spPr>
          <a:xfrm>
            <a:off x="13512293" y="3489802"/>
            <a:ext cx="2138495" cy="2651923"/>
          </a:xfrm>
          <a:prstGeom prst="rect">
            <a:avLst/>
          </a:prstGeom>
        </p:spPr>
      </p:pic>
      <p:pic>
        <p:nvPicPr>
          <p:cNvPr id="26" name="Picture 25" descr="Text&#10;&#10;Description automatically generated">
            <a:extLst>
              <a:ext uri="{FF2B5EF4-FFF2-40B4-BE49-F238E27FC236}">
                <a16:creationId xmlns:a16="http://schemas.microsoft.com/office/drawing/2014/main" id="{1B067410-2136-6AE3-1682-6C915DDCBD27}"/>
              </a:ext>
            </a:extLst>
          </p:cNvPr>
          <p:cNvPicPr>
            <a:picLocks noChangeAspect="1"/>
          </p:cNvPicPr>
          <p:nvPr/>
        </p:nvPicPr>
        <p:blipFill rotWithShape="1">
          <a:blip r:embed="rId7">
            <a:extLst>
              <a:ext uri="{28A0092B-C50C-407E-A947-70E740481C1C}">
                <a14:useLocalDpi xmlns:a14="http://schemas.microsoft.com/office/drawing/2010/main" val="0"/>
              </a:ext>
            </a:extLst>
          </a:blip>
          <a:srcRect b="3264"/>
          <a:stretch/>
        </p:blipFill>
        <p:spPr>
          <a:xfrm>
            <a:off x="14581541" y="6553190"/>
            <a:ext cx="2400593" cy="3028962"/>
          </a:xfrm>
          <a:prstGeom prst="rect">
            <a:avLst/>
          </a:prstGeom>
        </p:spPr>
      </p:pic>
      <p:sp>
        <p:nvSpPr>
          <p:cNvPr id="27" name="TextBox 26">
            <a:extLst>
              <a:ext uri="{FF2B5EF4-FFF2-40B4-BE49-F238E27FC236}">
                <a16:creationId xmlns:a16="http://schemas.microsoft.com/office/drawing/2014/main" id="{0F7A455C-4BB7-4E33-D736-6BBB2FC989D9}"/>
              </a:ext>
            </a:extLst>
          </p:cNvPr>
          <p:cNvSpPr txBox="1"/>
          <p:nvPr/>
        </p:nvSpPr>
        <p:spPr>
          <a:xfrm>
            <a:off x="16088836" y="3724486"/>
            <a:ext cx="601447" cy="2308324"/>
          </a:xfrm>
          <a:prstGeom prst="rect">
            <a:avLst/>
          </a:prstGeom>
          <a:noFill/>
        </p:spPr>
        <p:txBody>
          <a:bodyPr wrap="none" rtlCol="0">
            <a:spAutoFit/>
          </a:bodyPr>
          <a:lstStyle/>
          <a:p>
            <a:r>
              <a:rPr lang="en-US" sz="4800" b="1" dirty="0"/>
              <a:t>T</a:t>
            </a:r>
          </a:p>
          <a:p>
            <a:r>
              <a:rPr lang="en-US" sz="4800" b="1" dirty="0"/>
              <a:t>O</a:t>
            </a:r>
          </a:p>
          <a:p>
            <a:r>
              <a:rPr lang="en-US" sz="4800" b="1" dirty="0"/>
              <a:t>P</a:t>
            </a:r>
          </a:p>
        </p:txBody>
      </p:sp>
      <p:sp>
        <p:nvSpPr>
          <p:cNvPr id="28" name="TextBox 27">
            <a:extLst>
              <a:ext uri="{FF2B5EF4-FFF2-40B4-BE49-F238E27FC236}">
                <a16:creationId xmlns:a16="http://schemas.microsoft.com/office/drawing/2014/main" id="{0F7A455C-4BB7-4E33-D736-6BBB2FC989D9}"/>
              </a:ext>
            </a:extLst>
          </p:cNvPr>
          <p:cNvSpPr txBox="1"/>
          <p:nvPr/>
        </p:nvSpPr>
        <p:spPr>
          <a:xfrm>
            <a:off x="9904139" y="3628312"/>
            <a:ext cx="601447" cy="2308324"/>
          </a:xfrm>
          <a:prstGeom prst="rect">
            <a:avLst/>
          </a:prstGeom>
          <a:noFill/>
        </p:spPr>
        <p:txBody>
          <a:bodyPr wrap="none" rtlCol="0">
            <a:spAutoFit/>
          </a:bodyPr>
          <a:lstStyle/>
          <a:p>
            <a:r>
              <a:rPr lang="en-US" sz="4800" b="1" dirty="0"/>
              <a:t>T</a:t>
            </a:r>
          </a:p>
          <a:p>
            <a:r>
              <a:rPr lang="en-US" sz="4800" b="1" dirty="0"/>
              <a:t>O</a:t>
            </a:r>
          </a:p>
          <a:p>
            <a:r>
              <a:rPr lang="en-US" sz="4800" b="1" dirty="0"/>
              <a:t>P</a:t>
            </a:r>
          </a:p>
        </p:txBody>
      </p:sp>
      <p:sp>
        <p:nvSpPr>
          <p:cNvPr id="29" name="TextBox 28">
            <a:extLst>
              <a:ext uri="{FF2B5EF4-FFF2-40B4-BE49-F238E27FC236}">
                <a16:creationId xmlns:a16="http://schemas.microsoft.com/office/drawing/2014/main" id="{0F7A455C-4BB7-4E33-D736-6BBB2FC989D9}"/>
              </a:ext>
            </a:extLst>
          </p:cNvPr>
          <p:cNvSpPr txBox="1"/>
          <p:nvPr/>
        </p:nvSpPr>
        <p:spPr>
          <a:xfrm>
            <a:off x="4155303" y="3661600"/>
            <a:ext cx="601447" cy="2308324"/>
          </a:xfrm>
          <a:prstGeom prst="rect">
            <a:avLst/>
          </a:prstGeom>
          <a:noFill/>
        </p:spPr>
        <p:txBody>
          <a:bodyPr wrap="none" rtlCol="0">
            <a:spAutoFit/>
          </a:bodyPr>
          <a:lstStyle/>
          <a:p>
            <a:r>
              <a:rPr lang="en-US" sz="4800" b="1" dirty="0"/>
              <a:t>T</a:t>
            </a:r>
          </a:p>
          <a:p>
            <a:r>
              <a:rPr lang="en-US" sz="4800" b="1" dirty="0"/>
              <a:t>O</a:t>
            </a:r>
          </a:p>
          <a:p>
            <a:r>
              <a:rPr lang="en-US" sz="4800" b="1" dirty="0"/>
              <a:t>P</a:t>
            </a:r>
          </a:p>
        </p:txBody>
      </p:sp>
      <p:pic>
        <p:nvPicPr>
          <p:cNvPr id="2" name="Picture 1"/>
          <p:cNvPicPr>
            <a:picLocks noChangeAspect="1"/>
          </p:cNvPicPr>
          <p:nvPr/>
        </p:nvPicPr>
        <p:blipFill>
          <a:blip r:embed="rId8"/>
          <a:stretch>
            <a:fillRect/>
          </a:stretch>
        </p:blipFill>
        <p:spPr>
          <a:xfrm>
            <a:off x="1695468" y="6443008"/>
            <a:ext cx="957155" cy="3416830"/>
          </a:xfrm>
          <a:prstGeom prst="rect">
            <a:avLst/>
          </a:prstGeom>
        </p:spPr>
      </p:pic>
      <p:pic>
        <p:nvPicPr>
          <p:cNvPr id="34" name="Picture 33"/>
          <p:cNvPicPr>
            <a:picLocks noChangeAspect="1"/>
          </p:cNvPicPr>
          <p:nvPr/>
        </p:nvPicPr>
        <p:blipFill>
          <a:blip r:embed="rId8"/>
          <a:stretch>
            <a:fillRect/>
          </a:stretch>
        </p:blipFill>
        <p:spPr>
          <a:xfrm>
            <a:off x="7315200" y="6443008"/>
            <a:ext cx="957155" cy="3416830"/>
          </a:xfrm>
          <a:prstGeom prst="rect">
            <a:avLst/>
          </a:prstGeom>
        </p:spPr>
      </p:pic>
      <p:pic>
        <p:nvPicPr>
          <p:cNvPr id="35" name="Picture 34"/>
          <p:cNvPicPr>
            <a:picLocks noChangeAspect="1"/>
          </p:cNvPicPr>
          <p:nvPr/>
        </p:nvPicPr>
        <p:blipFill>
          <a:blip r:embed="rId8"/>
          <a:stretch>
            <a:fillRect/>
          </a:stretch>
        </p:blipFill>
        <p:spPr>
          <a:xfrm>
            <a:off x="13512293" y="6450655"/>
            <a:ext cx="957155" cy="3416830"/>
          </a:xfrm>
          <a:prstGeom prst="rect">
            <a:avLst/>
          </a:prstGeom>
        </p:spPr>
      </p:pic>
      <p:sp>
        <p:nvSpPr>
          <p:cNvPr id="36" name="TextBox 35">
            <a:extLst>
              <a:ext uri="{FF2B5EF4-FFF2-40B4-BE49-F238E27FC236}">
                <a16:creationId xmlns:a16="http://schemas.microsoft.com/office/drawing/2014/main" id="{48CC5ECB-8A8F-B985-779C-70D74F046C9C}"/>
              </a:ext>
            </a:extLst>
          </p:cNvPr>
          <p:cNvSpPr txBox="1"/>
          <p:nvPr/>
        </p:nvSpPr>
        <p:spPr>
          <a:xfrm>
            <a:off x="5135165" y="471234"/>
            <a:ext cx="7772400" cy="1077218"/>
          </a:xfrm>
          <a:prstGeom prst="rect">
            <a:avLst/>
          </a:prstGeom>
          <a:solidFill>
            <a:srgbClr val="4F81BD"/>
          </a:solidFill>
        </p:spPr>
        <p:txBody>
          <a:bodyPr wrap="square">
            <a:spAutoFit/>
          </a:bodyPr>
          <a:lstStyle/>
          <a:p>
            <a:pPr algn="ctr"/>
            <a:r>
              <a:rPr lang="en-IN" sz="3200" b="1" dirty="0">
                <a:solidFill>
                  <a:srgbClr val="FFFF00"/>
                </a:solidFill>
                <a:effectLst/>
                <a:latin typeface="Times New Roman" panose="02020603050405020304" pitchFamily="18" charset="0"/>
                <a:cs typeface="Times New Roman" panose="02020603050405020304" pitchFamily="18" charset="0"/>
              </a:rPr>
              <a:t>TOP AND BOTTOM PRODUCTS OF VARIOUS CATEGORIES</a:t>
            </a:r>
            <a:endParaRPr lang="en-IN" sz="3200"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5368568"/>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923925"/>
            <a:ext cx="16742482" cy="858440"/>
          </a:xfrm>
          <a:prstGeom prst="rect">
            <a:avLst/>
          </a:prstGeom>
        </p:spPr>
        <p:txBody>
          <a:bodyPr lIns="0" tIns="0" rIns="0" bIns="0" rtlCol="0" anchor="t">
            <a:spAutoFit/>
          </a:bodyPr>
          <a:lstStyle/>
          <a:p>
            <a:pPr>
              <a:lnSpc>
                <a:spcPts val="7280"/>
              </a:lnSpc>
              <a:spcBef>
                <a:spcPct val="0"/>
              </a:spcBef>
            </a:pPr>
            <a:r>
              <a:rPr lang="en-US" sz="5200" b="1" dirty="0">
                <a:solidFill>
                  <a:srgbClr val="DFEB33"/>
                </a:solidFill>
                <a:latin typeface="Times New Roman" panose="02020603050405020304" pitchFamily="18" charset="0"/>
                <a:cs typeface="Times New Roman" panose="02020603050405020304" pitchFamily="18" charset="0"/>
              </a:rPr>
              <a:t>TIME SERIES ANALYSIS </a:t>
            </a:r>
          </a:p>
        </p:txBody>
      </p:sp>
      <p:sp>
        <p:nvSpPr>
          <p:cNvPr id="3" name="AutoShape 3"/>
          <p:cNvSpPr/>
          <p:nvPr/>
        </p:nvSpPr>
        <p:spPr>
          <a:xfrm rot="2981">
            <a:off x="1028706" y="1825307"/>
            <a:ext cx="10982555" cy="0"/>
          </a:xfrm>
          <a:prstGeom prst="line">
            <a:avLst/>
          </a:prstGeom>
          <a:ln w="19050" cap="rnd">
            <a:solidFill>
              <a:srgbClr val="FFFFFF"/>
            </a:solidFill>
            <a:prstDash val="solid"/>
            <a:headEnd type="none" w="sm" len="sm"/>
            <a:tailEnd type="none" w="sm" len="sm"/>
          </a:ln>
        </p:spPr>
      </p:sp>
      <p:sp>
        <p:nvSpPr>
          <p:cNvPr id="4" name="TextBox 4"/>
          <p:cNvSpPr txBox="1"/>
          <p:nvPr/>
        </p:nvSpPr>
        <p:spPr>
          <a:xfrm>
            <a:off x="1028700" y="2186207"/>
            <a:ext cx="16497300" cy="3792513"/>
          </a:xfrm>
          <a:prstGeom prst="rect">
            <a:avLst/>
          </a:prstGeom>
        </p:spPr>
        <p:txBody>
          <a:bodyPr wrap="square" lIns="0" tIns="0" rIns="0" bIns="0" rtlCol="0" anchor="t">
            <a:spAutoFit/>
          </a:bodyPr>
          <a:lstStyle/>
          <a:p>
            <a:r>
              <a:rPr lang="en-US" sz="3600" dirty="0">
                <a:solidFill>
                  <a:srgbClr val="FFFFFF"/>
                </a:solidFill>
                <a:latin typeface="Times New Roman" panose="02020603050405020304" pitchFamily="18" charset="0"/>
                <a:cs typeface="Times New Roman" panose="02020603050405020304" pitchFamily="18" charset="0"/>
              </a:rPr>
              <a:t>Time Series Analysis is the way of studying the characteristics of the variables with respect to time.</a:t>
            </a:r>
          </a:p>
          <a:p>
            <a:pPr marL="609095" lvl="1" indent="-304548">
              <a:buFont typeface="Arial"/>
              <a:buChar char="•"/>
            </a:pPr>
            <a:r>
              <a:rPr lang="en-US" sz="3600" dirty="0">
                <a:solidFill>
                  <a:srgbClr val="FFFFFF"/>
                </a:solidFill>
                <a:latin typeface="Times New Roman" panose="02020603050405020304" pitchFamily="18" charset="0"/>
                <a:cs typeface="Times New Roman" panose="02020603050405020304" pitchFamily="18" charset="0"/>
              </a:rPr>
              <a:t>The Overall data have some seasonality and trend.</a:t>
            </a:r>
          </a:p>
          <a:p>
            <a:pPr marL="609095" lvl="1" indent="-304548">
              <a:buFont typeface="Arial"/>
              <a:buChar char="•"/>
            </a:pPr>
            <a:r>
              <a:rPr lang="en-US" sz="3600" dirty="0">
                <a:solidFill>
                  <a:srgbClr val="FFFFFF"/>
                </a:solidFill>
                <a:latin typeface="Times New Roman" panose="02020603050405020304" pitchFamily="18" charset="0"/>
                <a:cs typeface="Times New Roman" panose="02020603050405020304" pitchFamily="18" charset="0"/>
              </a:rPr>
              <a:t>The data has been converted into Weekly data.</a:t>
            </a:r>
          </a:p>
          <a:p>
            <a:pPr marL="609095" lvl="1" indent="-304548">
              <a:buFont typeface="Arial"/>
              <a:buChar char="•"/>
            </a:pPr>
            <a:r>
              <a:rPr lang="en-US" sz="3600" dirty="0">
                <a:solidFill>
                  <a:srgbClr val="FFFFFF"/>
                </a:solidFill>
                <a:latin typeface="Times New Roman" panose="02020603050405020304" pitchFamily="18" charset="0"/>
                <a:cs typeface="Times New Roman" panose="02020603050405020304" pitchFamily="18" charset="0"/>
              </a:rPr>
              <a:t>With the help of Time Series Analysis we can forecast various continuous entities which can help us understand the trend better. </a:t>
            </a:r>
          </a:p>
          <a:p>
            <a:pPr>
              <a:lnSpc>
                <a:spcPts val="3949"/>
              </a:lnSpc>
            </a:pPr>
            <a:endParaRPr lang="en-US" sz="2821" dirty="0">
              <a:solidFill>
                <a:srgbClr val="FFFFFF"/>
              </a:solidFill>
              <a:latin typeface="Canva Sans"/>
            </a:endParaRPr>
          </a:p>
        </p:txBody>
      </p:sp>
      <p:grpSp>
        <p:nvGrpSpPr>
          <p:cNvPr id="5" name="Group 2"/>
          <p:cNvGrpSpPr/>
          <p:nvPr/>
        </p:nvGrpSpPr>
        <p:grpSpPr>
          <a:xfrm rot="-10800000">
            <a:off x="17084797" y="0"/>
            <a:ext cx="1212728" cy="1210788"/>
            <a:chOff x="0" y="0"/>
            <a:chExt cx="6350000" cy="6339840"/>
          </a:xfrm>
        </p:grpSpPr>
        <p:sp>
          <p:nvSpPr>
            <p:cNvPr id="6"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pic>
        <p:nvPicPr>
          <p:cNvPr id="7" name="Picture 6"/>
          <p:cNvPicPr>
            <a:picLocks noChangeAspect="1"/>
          </p:cNvPicPr>
          <p:nvPr/>
        </p:nvPicPr>
        <p:blipFill rotWithShape="1">
          <a:blip r:embed="rId2"/>
          <a:srcRect l="6662" t="36459" r="805" b="9376"/>
          <a:stretch/>
        </p:blipFill>
        <p:spPr>
          <a:xfrm>
            <a:off x="3124200" y="5753100"/>
            <a:ext cx="12039601" cy="3962400"/>
          </a:xfrm>
          <a:prstGeom prst="rect">
            <a:avLst/>
          </a:prstGeom>
          <a:ln w="38100">
            <a:solidFill>
              <a:srgbClr val="4F81BD"/>
            </a:solidFill>
          </a:ln>
        </p:spPr>
      </p:pic>
    </p:spTree>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rot="2981">
            <a:off x="1028706" y="1825307"/>
            <a:ext cx="10982555" cy="0"/>
          </a:xfrm>
          <a:prstGeom prst="line">
            <a:avLst/>
          </a:prstGeom>
          <a:ln w="19050" cap="rnd">
            <a:solidFill>
              <a:srgbClr val="FFFFFF"/>
            </a:solidFill>
            <a:prstDash val="solid"/>
            <a:headEnd type="none" w="sm" len="sm"/>
            <a:tailEnd type="none" w="sm" len="sm"/>
          </a:ln>
        </p:spPr>
      </p:sp>
      <p:grpSp>
        <p:nvGrpSpPr>
          <p:cNvPr id="4" name="Group 2"/>
          <p:cNvGrpSpPr/>
          <p:nvPr/>
        </p:nvGrpSpPr>
        <p:grpSpPr>
          <a:xfrm rot="-10800000">
            <a:off x="17084797" y="0"/>
            <a:ext cx="1212728" cy="1210788"/>
            <a:chOff x="0" y="0"/>
            <a:chExt cx="6350000" cy="6339840"/>
          </a:xfrm>
        </p:grpSpPr>
        <p:sp>
          <p:nvSpPr>
            <p:cNvPr id="5"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sp>
        <p:nvSpPr>
          <p:cNvPr id="6" name="Title 1">
            <a:extLst>
              <a:ext uri="{FF2B5EF4-FFF2-40B4-BE49-F238E27FC236}">
                <a16:creationId xmlns:a16="http://schemas.microsoft.com/office/drawing/2014/main" id="{695EAE4A-167F-2F4E-CBAA-9C0DE6465B44}"/>
              </a:ext>
            </a:extLst>
          </p:cNvPr>
          <p:cNvSpPr txBox="1">
            <a:spLocks/>
          </p:cNvSpPr>
          <p:nvPr/>
        </p:nvSpPr>
        <p:spPr>
          <a:xfrm>
            <a:off x="914400" y="831141"/>
            <a:ext cx="15316200" cy="1997855"/>
          </a:xfrm>
          <a:prstGeom prst="rect">
            <a:avLst/>
          </a:prstGeom>
        </p:spPr>
        <p:txBody>
          <a:bodyPr vert="horz" wrap="square" lIns="0" tIns="0" rIns="0" bIns="0" rtlCol="0" anchor="b" anchorCtr="0">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5200" dirty="0">
                <a:solidFill>
                  <a:srgbClr val="FFFF00"/>
                </a:solidFill>
                <a:latin typeface="Times New Roman" panose="02020603050405020304" pitchFamily="18" charset="0"/>
                <a:cs typeface="Times New Roman" panose="02020603050405020304" pitchFamily="18" charset="0"/>
              </a:rPr>
              <a:t>FORECASTING OF POSITIVE AND NEGATIVE SENTIMENTS</a:t>
            </a:r>
          </a:p>
          <a:p>
            <a:br>
              <a:rPr lang="en-US" sz="5200" dirty="0">
                <a:solidFill>
                  <a:srgbClr val="FFFF00"/>
                </a:solidFill>
                <a:latin typeface="Raleway Bold" panose="020B0604020202020204" charset="0"/>
              </a:rPr>
            </a:br>
            <a:endParaRPr lang="en-US" sz="5200" dirty="0">
              <a:solidFill>
                <a:srgbClr val="FFFF00"/>
              </a:solidFill>
              <a:latin typeface="Raleway Bold" panose="020B0604020202020204" charset="0"/>
            </a:endParaRPr>
          </a:p>
        </p:txBody>
      </p:sp>
      <p:pic>
        <p:nvPicPr>
          <p:cNvPr id="14" name="Picture 13" descr="Chart, line chart&#10;&#10;Description automatically generated">
            <a:extLst>
              <a:ext uri="{FF2B5EF4-FFF2-40B4-BE49-F238E27FC236}">
                <a16:creationId xmlns:a16="http://schemas.microsoft.com/office/drawing/2014/main" id="{88BD43D6-DFB5-501B-3C04-0244A6E454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661681"/>
            <a:ext cx="8432791" cy="5867400"/>
          </a:xfrm>
          <a:prstGeom prst="rect">
            <a:avLst/>
          </a:prstGeom>
          <a:ln w="38100">
            <a:solidFill>
              <a:srgbClr val="4F81BD"/>
            </a:solidFill>
          </a:ln>
        </p:spPr>
      </p:pic>
      <p:sp>
        <p:nvSpPr>
          <p:cNvPr id="17" name="TextBox 16">
            <a:extLst>
              <a:ext uri="{FF2B5EF4-FFF2-40B4-BE49-F238E27FC236}">
                <a16:creationId xmlns:a16="http://schemas.microsoft.com/office/drawing/2014/main" id="{D641EF01-CE1C-DBEE-8917-0D1681CEFF50}"/>
              </a:ext>
            </a:extLst>
          </p:cNvPr>
          <p:cNvSpPr txBox="1"/>
          <p:nvPr/>
        </p:nvSpPr>
        <p:spPr>
          <a:xfrm>
            <a:off x="5621291" y="9019062"/>
            <a:ext cx="7350217" cy="523220"/>
          </a:xfrm>
          <a:prstGeom prst="rect">
            <a:avLst/>
          </a:prstGeom>
          <a:noFill/>
        </p:spPr>
        <p:txBody>
          <a:bodyPr wrap="none" rtlCol="0">
            <a:spAutoFit/>
          </a:bodyPr>
          <a:lstStyle/>
          <a:p>
            <a:r>
              <a:rPr lang="en-US" sz="2800" b="1" dirty="0">
                <a:solidFill>
                  <a:schemeClr val="bg1"/>
                </a:solidFill>
                <a:latin typeface="Times New Roman" panose="02020603050405020304" pitchFamily="18" charset="0"/>
                <a:cs typeface="Times New Roman" panose="02020603050405020304" pitchFamily="18" charset="0"/>
              </a:rPr>
              <a:t>FOR MUSICAL INSTRUMENT CATEGORY</a:t>
            </a:r>
          </a:p>
        </p:txBody>
      </p:sp>
      <p:sp>
        <p:nvSpPr>
          <p:cNvPr id="2" name="AutoShape 2" descr="blob:https://web.whatsapp.com/d524eef3-4bc9-461a-b731-97a94cd7092b"/>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3"/>
          <a:stretch>
            <a:fillRect/>
          </a:stretch>
        </p:blipFill>
        <p:spPr>
          <a:xfrm>
            <a:off x="9296399" y="2661681"/>
            <a:ext cx="8534400" cy="5829300"/>
          </a:xfrm>
          <a:prstGeom prst="rect">
            <a:avLst/>
          </a:prstGeom>
          <a:ln w="38100">
            <a:solidFill>
              <a:srgbClr val="4F81BD"/>
            </a:solidFill>
          </a:ln>
        </p:spPr>
      </p:pic>
    </p:spTree>
    <p:extLst>
      <p:ext uri="{BB962C8B-B14F-4D97-AF65-F5344CB8AC3E}">
        <p14:creationId xmlns:p14="http://schemas.microsoft.com/office/powerpoint/2010/main" val="1946792971"/>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rot="2981">
            <a:off x="1028706" y="1825307"/>
            <a:ext cx="10982555" cy="0"/>
          </a:xfrm>
          <a:prstGeom prst="line">
            <a:avLst/>
          </a:prstGeom>
          <a:ln w="19050" cap="rnd">
            <a:solidFill>
              <a:srgbClr val="FFFFFF"/>
            </a:solidFill>
            <a:prstDash val="solid"/>
            <a:headEnd type="none" w="sm" len="sm"/>
            <a:tailEnd type="none" w="sm" len="sm"/>
          </a:ln>
        </p:spPr>
      </p:sp>
      <p:grpSp>
        <p:nvGrpSpPr>
          <p:cNvPr id="4" name="Group 2"/>
          <p:cNvGrpSpPr/>
          <p:nvPr/>
        </p:nvGrpSpPr>
        <p:grpSpPr>
          <a:xfrm rot="-10800000">
            <a:off x="17084797" y="0"/>
            <a:ext cx="1212728" cy="1210788"/>
            <a:chOff x="0" y="0"/>
            <a:chExt cx="6350000" cy="6339840"/>
          </a:xfrm>
        </p:grpSpPr>
        <p:sp>
          <p:nvSpPr>
            <p:cNvPr id="5"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sp>
        <p:nvSpPr>
          <p:cNvPr id="6" name="Title 1">
            <a:extLst>
              <a:ext uri="{FF2B5EF4-FFF2-40B4-BE49-F238E27FC236}">
                <a16:creationId xmlns:a16="http://schemas.microsoft.com/office/drawing/2014/main" id="{695EAE4A-167F-2F4E-CBAA-9C0DE6465B44}"/>
              </a:ext>
            </a:extLst>
          </p:cNvPr>
          <p:cNvSpPr txBox="1">
            <a:spLocks/>
          </p:cNvSpPr>
          <p:nvPr/>
        </p:nvSpPr>
        <p:spPr>
          <a:xfrm>
            <a:off x="609600" y="648360"/>
            <a:ext cx="14672121" cy="1997855"/>
          </a:xfrm>
          <a:prstGeom prst="rect">
            <a:avLst/>
          </a:prstGeom>
        </p:spPr>
        <p:txBody>
          <a:bodyPr vert="horz" wrap="square" lIns="0" tIns="0" rIns="0" bIns="0" rtlCol="0" anchor="b" anchorCtr="0">
            <a:normAutofit fontScale="7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5200" dirty="0">
                <a:solidFill>
                  <a:srgbClr val="FFFF00"/>
                </a:solidFill>
                <a:latin typeface="Times New Roman" panose="02020603050405020304" pitchFamily="18" charset="0"/>
                <a:cs typeface="Times New Roman" panose="02020603050405020304" pitchFamily="18" charset="0"/>
              </a:rPr>
              <a:t>FORECASTING OF POSITIVE AND NEGATIVE SENTIMENTS</a:t>
            </a:r>
          </a:p>
          <a:p>
            <a:br>
              <a:rPr lang="en-US" sz="5200" dirty="0">
                <a:solidFill>
                  <a:srgbClr val="FFFF00"/>
                </a:solidFill>
                <a:latin typeface="Times New Roman" panose="02020603050405020304" pitchFamily="18" charset="0"/>
                <a:cs typeface="Times New Roman" panose="02020603050405020304" pitchFamily="18" charset="0"/>
              </a:rPr>
            </a:br>
            <a:endParaRPr lang="en-US" sz="5200" dirty="0">
              <a:solidFill>
                <a:srgbClr val="FFFF00"/>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D641EF01-CE1C-DBEE-8917-0D1681CEFF50}"/>
              </a:ext>
            </a:extLst>
          </p:cNvPr>
          <p:cNvSpPr txBox="1"/>
          <p:nvPr/>
        </p:nvSpPr>
        <p:spPr>
          <a:xfrm>
            <a:off x="10465356" y="9087135"/>
            <a:ext cx="6619441" cy="461665"/>
          </a:xfrm>
          <a:prstGeom prst="rect">
            <a:avLst/>
          </a:prstGeom>
          <a:noFill/>
        </p:spPr>
        <p:txBody>
          <a:bodyPr wrap="non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FOR AMAZON INSTANT VIDEO CATEGORY</a:t>
            </a:r>
          </a:p>
        </p:txBody>
      </p:sp>
      <p:pic>
        <p:nvPicPr>
          <p:cNvPr id="2" name="Picture 1"/>
          <p:cNvPicPr>
            <a:picLocks noChangeAspect="1"/>
          </p:cNvPicPr>
          <p:nvPr/>
        </p:nvPicPr>
        <p:blipFill rotWithShape="1">
          <a:blip r:embed="rId2"/>
          <a:srcRect l="28331" t="25000" r="12518" b="7292"/>
          <a:stretch/>
        </p:blipFill>
        <p:spPr>
          <a:xfrm>
            <a:off x="9220200" y="2919939"/>
            <a:ext cx="8643427" cy="5562600"/>
          </a:xfrm>
          <a:prstGeom prst="rect">
            <a:avLst/>
          </a:prstGeom>
          <a:ln w="38100">
            <a:solidFill>
              <a:srgbClr val="4F81BD"/>
            </a:solidFill>
          </a:ln>
        </p:spPr>
      </p:pic>
      <p:pic>
        <p:nvPicPr>
          <p:cNvPr id="8" name="Picture 7" descr="Chart, line chart&#10;&#10;Description automatically generated">
            <a:extLst>
              <a:ext uri="{FF2B5EF4-FFF2-40B4-BE49-F238E27FC236}">
                <a16:creationId xmlns:a16="http://schemas.microsoft.com/office/drawing/2014/main" id="{94F75F60-D4D7-A4DD-3203-3065E19BAF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2938989"/>
            <a:ext cx="8112695" cy="5562600"/>
          </a:xfrm>
          <a:prstGeom prst="rect">
            <a:avLst/>
          </a:prstGeom>
          <a:ln w="38100">
            <a:solidFill>
              <a:srgbClr val="4F81BD"/>
            </a:solidFill>
          </a:ln>
        </p:spPr>
      </p:pic>
      <p:sp>
        <p:nvSpPr>
          <p:cNvPr id="9" name="TextBox 8">
            <a:extLst>
              <a:ext uri="{FF2B5EF4-FFF2-40B4-BE49-F238E27FC236}">
                <a16:creationId xmlns:a16="http://schemas.microsoft.com/office/drawing/2014/main" id="{2B16B92B-C01F-25D0-FE8F-7060B6A23045}"/>
              </a:ext>
            </a:extLst>
          </p:cNvPr>
          <p:cNvSpPr txBox="1"/>
          <p:nvPr/>
        </p:nvSpPr>
        <p:spPr>
          <a:xfrm>
            <a:off x="2251650" y="9087136"/>
            <a:ext cx="5133393" cy="461665"/>
          </a:xfrm>
          <a:prstGeom prst="rect">
            <a:avLst/>
          </a:prstGeom>
          <a:noFill/>
        </p:spPr>
        <p:txBody>
          <a:bodyPr wrap="non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FOR DIGITAL MUSIC CATEGORY</a:t>
            </a:r>
          </a:p>
        </p:txBody>
      </p:sp>
    </p:spTree>
    <p:extLst>
      <p:ext uri="{BB962C8B-B14F-4D97-AF65-F5344CB8AC3E}">
        <p14:creationId xmlns:p14="http://schemas.microsoft.com/office/powerpoint/2010/main" val="86499233"/>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923925"/>
            <a:ext cx="16742482" cy="861646"/>
          </a:xfrm>
          <a:prstGeom prst="rect">
            <a:avLst/>
          </a:prstGeom>
        </p:spPr>
        <p:txBody>
          <a:bodyPr lIns="0" tIns="0" rIns="0" bIns="0" rtlCol="0" anchor="t">
            <a:spAutoFit/>
          </a:bodyPr>
          <a:lstStyle/>
          <a:p>
            <a:pPr>
              <a:lnSpc>
                <a:spcPts val="7280"/>
              </a:lnSpc>
              <a:spcBef>
                <a:spcPct val="0"/>
              </a:spcBef>
            </a:pPr>
            <a:r>
              <a:rPr lang="en-US" sz="5200" dirty="0">
                <a:solidFill>
                  <a:srgbClr val="DFEB33"/>
                </a:solidFill>
                <a:latin typeface="Times New Roman" panose="02020603050405020304" pitchFamily="18" charset="0"/>
                <a:cs typeface="Times New Roman" panose="02020603050405020304" pitchFamily="18" charset="0"/>
              </a:rPr>
              <a:t>CUSTOMER SEGMENTATION</a:t>
            </a:r>
          </a:p>
        </p:txBody>
      </p:sp>
      <p:sp>
        <p:nvSpPr>
          <p:cNvPr id="3" name="AutoShape 3"/>
          <p:cNvSpPr/>
          <p:nvPr/>
        </p:nvSpPr>
        <p:spPr>
          <a:xfrm rot="2981">
            <a:off x="1028706" y="1825307"/>
            <a:ext cx="10982555" cy="0"/>
          </a:xfrm>
          <a:prstGeom prst="line">
            <a:avLst/>
          </a:prstGeom>
          <a:ln w="19050" cap="rnd">
            <a:solidFill>
              <a:srgbClr val="FFFFFF"/>
            </a:solidFill>
            <a:prstDash val="solid"/>
            <a:headEnd type="none" w="sm" len="sm"/>
            <a:tailEnd type="none" w="sm" len="sm"/>
          </a:ln>
        </p:spPr>
      </p:sp>
      <p:grpSp>
        <p:nvGrpSpPr>
          <p:cNvPr id="4" name="Group 2"/>
          <p:cNvGrpSpPr/>
          <p:nvPr/>
        </p:nvGrpSpPr>
        <p:grpSpPr>
          <a:xfrm rot="-10800000">
            <a:off x="17084797" y="0"/>
            <a:ext cx="1212728" cy="1210788"/>
            <a:chOff x="0" y="0"/>
            <a:chExt cx="6350000" cy="6339840"/>
          </a:xfrm>
        </p:grpSpPr>
        <p:sp>
          <p:nvSpPr>
            <p:cNvPr id="5"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sp>
        <p:nvSpPr>
          <p:cNvPr id="6" name="Rectangle 5"/>
          <p:cNvSpPr/>
          <p:nvPr/>
        </p:nvSpPr>
        <p:spPr>
          <a:xfrm>
            <a:off x="1028700" y="2382648"/>
            <a:ext cx="7353300" cy="5909310"/>
          </a:xfrm>
          <a:prstGeom prst="rect">
            <a:avLst/>
          </a:prstGeom>
        </p:spPr>
        <p:txBody>
          <a:bodyPr wrap="square">
            <a:spAutoFit/>
          </a:bodyPr>
          <a:lstStyle/>
          <a:p>
            <a:pPr>
              <a:lnSpc>
                <a:spcPct val="150000"/>
              </a:lnSpc>
            </a:pPr>
            <a:r>
              <a:rPr lang="en-IN" sz="3600" b="1" u="sng" dirty="0">
                <a:solidFill>
                  <a:schemeClr val="bg1"/>
                </a:solidFill>
                <a:latin typeface="Times New Roman" panose="02020603050405020304" pitchFamily="18" charset="0"/>
                <a:cs typeface="Times New Roman" panose="02020603050405020304" pitchFamily="18" charset="0"/>
              </a:rPr>
              <a:t>Customer segmentation</a:t>
            </a:r>
            <a:r>
              <a:rPr lang="en-IN" sz="3600" b="1" dirty="0">
                <a:solidFill>
                  <a:schemeClr val="bg1"/>
                </a:solidFill>
                <a:latin typeface="Times New Roman" panose="02020603050405020304" pitchFamily="18" charset="0"/>
                <a:cs typeface="Times New Roman" panose="02020603050405020304" pitchFamily="18" charset="0"/>
              </a:rPr>
              <a:t> </a:t>
            </a:r>
            <a:r>
              <a:rPr lang="en-IN" sz="3600" dirty="0">
                <a:solidFill>
                  <a:schemeClr val="bg1"/>
                </a:solidFill>
                <a:latin typeface="Times New Roman" panose="02020603050405020304" pitchFamily="18" charset="0"/>
                <a:cs typeface="Times New Roman" panose="02020603050405020304" pitchFamily="18" charset="0"/>
              </a:rPr>
              <a:t>is playing an important role in terms of retaining the customers</a:t>
            </a:r>
            <a:endParaRPr lang="en-IN" sz="3600" b="1" dirty="0">
              <a:solidFill>
                <a:schemeClr val="bg1"/>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Ø"/>
            </a:pPr>
            <a:r>
              <a:rPr lang="en-IN" sz="3600" b="1" dirty="0">
                <a:solidFill>
                  <a:schemeClr val="bg1"/>
                </a:solidFill>
                <a:latin typeface="Times New Roman" panose="02020603050405020304" pitchFamily="18" charset="0"/>
                <a:cs typeface="Times New Roman" panose="02020603050405020304" pitchFamily="18" charset="0"/>
              </a:rPr>
              <a:t> RFM Model</a:t>
            </a:r>
          </a:p>
          <a:p>
            <a:pPr>
              <a:lnSpc>
                <a:spcPct val="150000"/>
              </a:lnSpc>
              <a:buFont typeface="Wingdings" panose="05000000000000000000" pitchFamily="2" charset="2"/>
              <a:buChar char="§"/>
            </a:pPr>
            <a:r>
              <a:rPr lang="en-IN" sz="3600" dirty="0">
                <a:solidFill>
                  <a:schemeClr val="bg1"/>
                </a:solidFill>
                <a:latin typeface="Times New Roman" panose="02020603050405020304" pitchFamily="18" charset="0"/>
                <a:cs typeface="Times New Roman" panose="02020603050405020304" pitchFamily="18" charset="0"/>
              </a:rPr>
              <a:t>Recency</a:t>
            </a:r>
          </a:p>
          <a:p>
            <a:pPr>
              <a:lnSpc>
                <a:spcPct val="150000"/>
              </a:lnSpc>
              <a:buFont typeface="Wingdings" panose="05000000000000000000" pitchFamily="2" charset="2"/>
              <a:buChar char="§"/>
            </a:pPr>
            <a:r>
              <a:rPr lang="en-IN" sz="3600" dirty="0">
                <a:solidFill>
                  <a:schemeClr val="bg1"/>
                </a:solidFill>
                <a:latin typeface="Times New Roman" panose="02020603050405020304" pitchFamily="18" charset="0"/>
                <a:cs typeface="Times New Roman" panose="02020603050405020304" pitchFamily="18" charset="0"/>
              </a:rPr>
              <a:t>Frequency</a:t>
            </a:r>
          </a:p>
          <a:p>
            <a:pPr>
              <a:lnSpc>
                <a:spcPct val="150000"/>
              </a:lnSpc>
              <a:buFont typeface="Wingdings" panose="05000000000000000000" pitchFamily="2" charset="2"/>
              <a:buChar char="§"/>
            </a:pPr>
            <a:r>
              <a:rPr lang="en-IN" sz="3600" dirty="0">
                <a:solidFill>
                  <a:schemeClr val="bg1"/>
                </a:solidFill>
                <a:latin typeface="Times New Roman" panose="02020603050405020304" pitchFamily="18" charset="0"/>
                <a:cs typeface="Times New Roman" panose="02020603050405020304" pitchFamily="18" charset="0"/>
              </a:rPr>
              <a:t>Monetary value</a:t>
            </a:r>
          </a:p>
        </p:txBody>
      </p:sp>
      <p:pic>
        <p:nvPicPr>
          <p:cNvPr id="7" name="Picture 6">
            <a:extLst>
              <a:ext uri="{FF2B5EF4-FFF2-40B4-BE49-F238E27FC236}">
                <a16:creationId xmlns:a16="http://schemas.microsoft.com/office/drawing/2014/main" id="{36BFFE0F-4B61-674D-E7B4-F1542338084B}"/>
              </a:ext>
            </a:extLst>
          </p:cNvPr>
          <p:cNvPicPr>
            <a:picLocks noChangeAspect="1"/>
          </p:cNvPicPr>
          <p:nvPr/>
        </p:nvPicPr>
        <p:blipFill>
          <a:blip r:embed="rId3"/>
          <a:stretch>
            <a:fillRect/>
          </a:stretch>
        </p:blipFill>
        <p:spPr>
          <a:xfrm>
            <a:off x="9910233" y="1954423"/>
            <a:ext cx="6815592" cy="3917690"/>
          </a:xfrm>
          <a:prstGeom prst="rect">
            <a:avLst/>
          </a:prstGeom>
          <a:ln w="38100">
            <a:solidFill>
              <a:srgbClr val="4F81BD"/>
            </a:solidFill>
          </a:ln>
        </p:spPr>
      </p:pic>
      <p:pic>
        <p:nvPicPr>
          <p:cNvPr id="8" name="Picture 7">
            <a:extLst>
              <a:ext uri="{FF2B5EF4-FFF2-40B4-BE49-F238E27FC236}">
                <a16:creationId xmlns:a16="http://schemas.microsoft.com/office/drawing/2014/main" id="{1319C378-BB5B-FA8F-BEAD-39BC5D403893}"/>
              </a:ext>
            </a:extLst>
          </p:cNvPr>
          <p:cNvPicPr>
            <a:picLocks noChangeAspect="1"/>
          </p:cNvPicPr>
          <p:nvPr/>
        </p:nvPicPr>
        <p:blipFill>
          <a:blip r:embed="rId4"/>
          <a:stretch>
            <a:fillRect/>
          </a:stretch>
        </p:blipFill>
        <p:spPr>
          <a:xfrm>
            <a:off x="9910233" y="5996467"/>
            <a:ext cx="6815592" cy="3977178"/>
          </a:xfrm>
          <a:prstGeom prst="rect">
            <a:avLst/>
          </a:prstGeom>
          <a:ln w="38100">
            <a:solidFill>
              <a:srgbClr val="4F81BD"/>
            </a:solidFill>
          </a:ln>
        </p:spPr>
      </p:pic>
      <p:sp>
        <p:nvSpPr>
          <p:cNvPr id="9" name="Oval 8"/>
          <p:cNvSpPr/>
          <p:nvPr/>
        </p:nvSpPr>
        <p:spPr>
          <a:xfrm>
            <a:off x="15163800" y="2171700"/>
            <a:ext cx="121919"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5159037" y="6286500"/>
            <a:ext cx="121919"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5103788"/>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923925"/>
            <a:ext cx="16742482" cy="858440"/>
          </a:xfrm>
          <a:prstGeom prst="rect">
            <a:avLst/>
          </a:prstGeom>
        </p:spPr>
        <p:txBody>
          <a:bodyPr lIns="0" tIns="0" rIns="0" bIns="0" rtlCol="0" anchor="t">
            <a:spAutoFit/>
          </a:bodyPr>
          <a:lstStyle/>
          <a:p>
            <a:pPr>
              <a:lnSpc>
                <a:spcPts val="7280"/>
              </a:lnSpc>
              <a:spcBef>
                <a:spcPct val="0"/>
              </a:spcBef>
            </a:pPr>
            <a:r>
              <a:rPr lang="en-US" sz="5200" dirty="0">
                <a:solidFill>
                  <a:srgbClr val="DFEB33"/>
                </a:solidFill>
                <a:latin typeface="Times New Roman" panose="02020603050405020304" pitchFamily="18" charset="0"/>
                <a:cs typeface="Times New Roman" panose="02020603050405020304" pitchFamily="18" charset="0"/>
              </a:rPr>
              <a:t>PRODUCT RECOMMENDATION</a:t>
            </a:r>
          </a:p>
        </p:txBody>
      </p:sp>
      <p:sp>
        <p:nvSpPr>
          <p:cNvPr id="3" name="AutoShape 3"/>
          <p:cNvSpPr/>
          <p:nvPr/>
        </p:nvSpPr>
        <p:spPr>
          <a:xfrm rot="2981">
            <a:off x="1028706" y="1825307"/>
            <a:ext cx="10982555" cy="0"/>
          </a:xfrm>
          <a:prstGeom prst="line">
            <a:avLst/>
          </a:prstGeom>
          <a:ln w="19050" cap="rnd">
            <a:solidFill>
              <a:srgbClr val="FFFFFF"/>
            </a:solidFill>
            <a:prstDash val="solid"/>
            <a:headEnd type="none" w="sm" len="sm"/>
            <a:tailEnd type="none" w="sm" len="sm"/>
          </a:ln>
        </p:spPr>
      </p:sp>
      <p:grpSp>
        <p:nvGrpSpPr>
          <p:cNvPr id="4" name="Group 2"/>
          <p:cNvGrpSpPr/>
          <p:nvPr/>
        </p:nvGrpSpPr>
        <p:grpSpPr>
          <a:xfrm rot="-10800000">
            <a:off x="17084797" y="0"/>
            <a:ext cx="1212728" cy="1210788"/>
            <a:chOff x="0" y="0"/>
            <a:chExt cx="6350000" cy="6339840"/>
          </a:xfrm>
        </p:grpSpPr>
        <p:sp>
          <p:nvSpPr>
            <p:cNvPr id="5"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sp>
        <p:nvSpPr>
          <p:cNvPr id="6" name="Rectangle 5"/>
          <p:cNvSpPr/>
          <p:nvPr/>
        </p:nvSpPr>
        <p:spPr>
          <a:xfrm>
            <a:off x="1009650" y="2706291"/>
            <a:ext cx="14897100" cy="5463483"/>
          </a:xfrm>
          <a:prstGeom prst="rect">
            <a:avLst/>
          </a:prstGeom>
        </p:spPr>
        <p:txBody>
          <a:bodyPr wrap="square">
            <a:spAutoFit/>
          </a:bodyPr>
          <a:lstStyle/>
          <a:p>
            <a:r>
              <a:rPr lang="en-US" sz="3600" b="1" u="sng" dirty="0">
                <a:solidFill>
                  <a:schemeClr val="bg1"/>
                </a:solidFill>
                <a:latin typeface="Times New Roman" panose="02020603050405020304" pitchFamily="18" charset="0"/>
                <a:cs typeface="Times New Roman" panose="02020603050405020304" pitchFamily="18" charset="0"/>
              </a:rPr>
              <a:t>Recommendation systems</a:t>
            </a:r>
            <a:r>
              <a:rPr lang="en-US" sz="3600" b="1" dirty="0">
                <a:solidFill>
                  <a:schemeClr val="bg1"/>
                </a:solidFill>
                <a:latin typeface="Times New Roman" panose="02020603050405020304" pitchFamily="18" charset="0"/>
                <a:cs typeface="Times New Roman" panose="02020603050405020304" pitchFamily="18" charset="0"/>
              </a:rPr>
              <a:t> collect customer data and auto-analyze this data to generate customized recommendations for your customers</a:t>
            </a:r>
          </a:p>
          <a:p>
            <a:endParaRPr lang="en-US" sz="3600" b="1" dirty="0">
              <a:solidFill>
                <a:schemeClr val="bg1"/>
              </a:solidFill>
              <a:latin typeface="Times New Roman" panose="02020603050405020304" pitchFamily="18" charset="0"/>
              <a:cs typeface="Times New Roman" panose="02020603050405020304" pitchFamily="18" charset="0"/>
            </a:endParaRPr>
          </a:p>
          <a:p>
            <a:r>
              <a:rPr lang="en-US" sz="3600" b="1" u="sng" dirty="0">
                <a:solidFill>
                  <a:schemeClr val="bg1"/>
                </a:solidFill>
                <a:latin typeface="Times New Roman" panose="02020603050405020304" pitchFamily="18" charset="0"/>
                <a:cs typeface="Times New Roman" panose="02020603050405020304" pitchFamily="18" charset="0"/>
              </a:rPr>
              <a:t> Amazon Recommendation System</a:t>
            </a:r>
            <a:endParaRPr lang="en-US" sz="3600" b="1" dirty="0">
              <a:solidFill>
                <a:schemeClr val="bg1"/>
              </a:solidFill>
              <a:latin typeface="Times New Roman" panose="02020603050405020304" pitchFamily="18" charset="0"/>
              <a:cs typeface="Times New Roman" panose="02020603050405020304" pitchFamily="18" charset="0"/>
            </a:endParaRPr>
          </a:p>
          <a:p>
            <a:pPr marL="342900" indent="-342900">
              <a:lnSpc>
                <a:spcPct val="200000"/>
              </a:lnSpc>
              <a:buFont typeface="Arial" panose="020B0604020202020204" pitchFamily="34" charset="0"/>
              <a:buChar char="•"/>
            </a:pPr>
            <a:r>
              <a:rPr lang="en-IN" sz="3600" b="1" dirty="0">
                <a:solidFill>
                  <a:schemeClr val="bg1"/>
                </a:solidFill>
                <a:latin typeface="Times New Roman" panose="02020603050405020304" pitchFamily="18" charset="0"/>
                <a:cs typeface="Times New Roman" panose="02020603050405020304" pitchFamily="18" charset="0"/>
              </a:rPr>
              <a:t> Collaborative filtering(mode-based)</a:t>
            </a:r>
          </a:p>
          <a:p>
            <a:pPr marL="457200" indent="-457200">
              <a:lnSpc>
                <a:spcPct val="200000"/>
              </a:lnSpc>
              <a:buFont typeface="Arial" panose="020B0604020202020204" pitchFamily="34" charset="0"/>
              <a:buChar char="•"/>
            </a:pPr>
            <a:r>
              <a:rPr lang="en-IN" sz="3600" b="1" dirty="0">
                <a:solidFill>
                  <a:schemeClr val="bg1"/>
                </a:solidFill>
                <a:latin typeface="Times New Roman" panose="02020603050405020304" pitchFamily="18" charset="0"/>
                <a:cs typeface="Times New Roman" panose="02020603050405020304" pitchFamily="18" charset="0"/>
              </a:rPr>
              <a:t>Correlation Matrix</a:t>
            </a:r>
          </a:p>
          <a:p>
            <a:pPr marL="457200" indent="-457200">
              <a:lnSpc>
                <a:spcPct val="200000"/>
              </a:lnSpc>
              <a:buFont typeface="Arial" panose="020B0604020202020204" pitchFamily="34" charset="0"/>
              <a:buChar char="•"/>
            </a:pPr>
            <a:r>
              <a:rPr lang="en-IN" sz="3600" b="1" dirty="0">
                <a:solidFill>
                  <a:schemeClr val="bg1"/>
                </a:solidFill>
                <a:latin typeface="Times New Roman" panose="02020603050405020304" pitchFamily="18" charset="0"/>
                <a:cs typeface="Times New Roman" panose="02020603050405020304" pitchFamily="18" charset="0"/>
              </a:rPr>
              <a:t>Truncated SVD</a:t>
            </a:r>
          </a:p>
        </p:txBody>
      </p:sp>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F9554D-C142-2232-0AFC-5A09E8542B7B}"/>
              </a:ext>
            </a:extLst>
          </p:cNvPr>
          <p:cNvSpPr txBox="1"/>
          <p:nvPr/>
        </p:nvSpPr>
        <p:spPr>
          <a:xfrm>
            <a:off x="762000" y="495300"/>
            <a:ext cx="7620000" cy="923330"/>
          </a:xfrm>
          <a:prstGeom prst="rect">
            <a:avLst/>
          </a:prstGeom>
          <a:noFill/>
        </p:spPr>
        <p:txBody>
          <a:bodyPr wrap="square" rtlCol="0">
            <a:spAutoFit/>
          </a:bodyPr>
          <a:lstStyle/>
          <a:p>
            <a:r>
              <a:rPr lang="en-IN" sz="5400" dirty="0">
                <a:solidFill>
                  <a:srgbClr val="FFFF00"/>
                </a:solidFill>
                <a:latin typeface="Times New Roman" panose="02020603050405020304" pitchFamily="18" charset="0"/>
                <a:cs typeface="Times New Roman" panose="02020603050405020304" pitchFamily="18" charset="0"/>
              </a:rPr>
              <a:t>Introduction</a:t>
            </a:r>
            <a:r>
              <a:rPr lang="en-IN" sz="3200" dirty="0">
                <a:solidFill>
                  <a:srgbClr val="FFFF00"/>
                </a:solidFill>
                <a:latin typeface="Arial Black" panose="020B0A04020102020204" pitchFamily="34" charset="0"/>
              </a:rPr>
              <a:t> </a:t>
            </a:r>
          </a:p>
        </p:txBody>
      </p:sp>
      <p:sp>
        <p:nvSpPr>
          <p:cNvPr id="4" name="TextBox 3">
            <a:extLst>
              <a:ext uri="{FF2B5EF4-FFF2-40B4-BE49-F238E27FC236}">
                <a16:creationId xmlns:a16="http://schemas.microsoft.com/office/drawing/2014/main" id="{B7651030-588A-99A2-4F38-E3F8F6809792}"/>
              </a:ext>
            </a:extLst>
          </p:cNvPr>
          <p:cNvSpPr txBox="1"/>
          <p:nvPr/>
        </p:nvSpPr>
        <p:spPr>
          <a:xfrm>
            <a:off x="533400" y="1638300"/>
            <a:ext cx="9753600" cy="9892452"/>
          </a:xfrm>
          <a:prstGeom prst="rect">
            <a:avLst/>
          </a:prstGeom>
          <a:noFill/>
        </p:spPr>
        <p:txBody>
          <a:bodyPr wrap="square">
            <a:spAutoFit/>
          </a:bodyPr>
          <a:lstStyle/>
          <a:p>
            <a:pPr marL="457200" indent="-457200" algn="just">
              <a:buFont typeface="Wingdings" panose="05000000000000000000" pitchFamily="2" charset="2"/>
              <a:buChar char="Ø"/>
            </a:pPr>
            <a:r>
              <a:rPr lang="en-US" sz="3200" dirty="0">
                <a:solidFill>
                  <a:schemeClr val="bg1"/>
                </a:solidFill>
                <a:latin typeface="Times New Roman" panose="02020603050405020304" pitchFamily="18" charset="0"/>
                <a:cs typeface="Times New Roman" panose="02020603050405020304" pitchFamily="18" charset="0"/>
              </a:rPr>
              <a:t>In the retail e-commerce world of the online marketplace, where experiencing products is not feasible. Therefore, customers need to rely largely on product reviews to make up their minds for better decision-making on purchases.</a:t>
            </a:r>
          </a:p>
          <a:p>
            <a:pPr marL="457200" indent="-457200" algn="just">
              <a:buFont typeface="Wingdings" panose="05000000000000000000" pitchFamily="2" charset="2"/>
              <a:buChar char="Ø"/>
            </a:pPr>
            <a:endParaRPr lang="en-US" sz="3200" dirty="0">
              <a:solidFill>
                <a:schemeClr val="bg1"/>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Ø"/>
            </a:pPr>
            <a:r>
              <a:rPr lang="en-US" sz="3200" dirty="0">
                <a:solidFill>
                  <a:schemeClr val="bg1"/>
                </a:solidFill>
                <a:latin typeface="Times New Roman" panose="02020603050405020304" pitchFamily="18" charset="0"/>
                <a:cs typeface="Times New Roman" panose="02020603050405020304" pitchFamily="18" charset="0"/>
              </a:rPr>
              <a:t> However, searching and comparing text reviews can be frustrating for users. Hence we need a better numerical rating system based on the reviews which will make customers’ purchase decisions with ease.</a:t>
            </a:r>
          </a:p>
          <a:p>
            <a:pPr algn="just">
              <a:lnSpc>
                <a:spcPts val="2357"/>
              </a:lnSpc>
            </a:pPr>
            <a:endParaRPr lang="en-US" sz="3200" dirty="0">
              <a:solidFill>
                <a:schemeClr val="bg1"/>
              </a:solidFill>
              <a:latin typeface="Times New Roman" panose="02020603050405020304" pitchFamily="18" charset="0"/>
              <a:cs typeface="Times New Roman" panose="02020603050405020304" pitchFamily="18" charset="0"/>
            </a:endParaRPr>
          </a:p>
          <a:p>
            <a:pPr marL="457200" indent="-457200" algn="just">
              <a:spcBef>
                <a:spcPct val="0"/>
              </a:spcBef>
              <a:buFont typeface="Wingdings" panose="05000000000000000000" pitchFamily="2" charset="2"/>
              <a:buChar char="Ø"/>
            </a:pPr>
            <a:r>
              <a:rPr lang="en-US" sz="3200" dirty="0">
                <a:solidFill>
                  <a:schemeClr val="bg1"/>
                </a:solidFill>
                <a:latin typeface="Times New Roman" panose="02020603050405020304" pitchFamily="18" charset="0"/>
                <a:cs typeface="Times New Roman" panose="02020603050405020304" pitchFamily="18" charset="0"/>
              </a:rPr>
              <a:t>The amazon review dataset for Musical Instrument, Digital Music, and Amazon Instant Video Category was considered. And hence based on different criteria obtained from this project we help the consumer and the marketing industry to get the best out of the review system.</a:t>
            </a:r>
          </a:p>
          <a:p>
            <a:pPr marL="457200" indent="-457200">
              <a:buFont typeface="Wingdings" panose="05000000000000000000" pitchFamily="2" charset="2"/>
              <a:buChar char="Ø"/>
            </a:pPr>
            <a:endParaRPr lang="en-US" sz="3200" dirty="0">
              <a:solidFill>
                <a:schemeClr val="bg1"/>
              </a:solidFill>
              <a:latin typeface="Arial Rounded MT Bold" panose="020F0704030504030204" pitchFamily="34" charset="0"/>
            </a:endParaRPr>
          </a:p>
          <a:p>
            <a:endParaRPr lang="en-US" sz="3200" dirty="0">
              <a:solidFill>
                <a:schemeClr val="bg1"/>
              </a:solidFill>
              <a:latin typeface="Arial Rounded MT Bold" panose="020F0704030504030204" pitchFamily="34" charset="0"/>
            </a:endParaRPr>
          </a:p>
          <a:p>
            <a:pPr>
              <a:lnSpc>
                <a:spcPts val="2357"/>
              </a:lnSpc>
            </a:pPr>
            <a:endParaRPr lang="en-US" sz="3200" dirty="0">
              <a:solidFill>
                <a:schemeClr val="bg1"/>
              </a:solidFill>
              <a:latin typeface="Arial Rounded MT Bold" panose="020F0704030504030204" pitchFamily="34" charset="0"/>
            </a:endParaRPr>
          </a:p>
          <a:p>
            <a:pPr>
              <a:lnSpc>
                <a:spcPts val="2357"/>
              </a:lnSpc>
            </a:pPr>
            <a:endParaRPr lang="en-US" sz="3200" dirty="0">
              <a:solidFill>
                <a:schemeClr val="bg1"/>
              </a:solidFill>
              <a:latin typeface="Arial Rounded MT Bold" panose="020F070403050403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095215504"/>
              </p:ext>
            </p:extLst>
          </p:nvPr>
        </p:nvGraphicFramePr>
        <p:xfrm>
          <a:off x="10668000" y="2476500"/>
          <a:ext cx="7239000" cy="5867400"/>
        </p:xfrm>
        <a:graphic>
          <a:graphicData uri="http://schemas.openxmlformats.org/drawingml/2006/table">
            <a:tbl>
              <a:tblPr firstRow="1" bandRow="1">
                <a:tableStyleId>{5C22544A-7EE6-4342-B048-85BDC9FD1C3A}</a:tableStyleId>
              </a:tblPr>
              <a:tblGrid>
                <a:gridCol w="3619500">
                  <a:extLst>
                    <a:ext uri="{9D8B030D-6E8A-4147-A177-3AD203B41FA5}">
                      <a16:colId xmlns:a16="http://schemas.microsoft.com/office/drawing/2014/main" val="3268323083"/>
                    </a:ext>
                  </a:extLst>
                </a:gridCol>
                <a:gridCol w="3619500">
                  <a:extLst>
                    <a:ext uri="{9D8B030D-6E8A-4147-A177-3AD203B41FA5}">
                      <a16:colId xmlns:a16="http://schemas.microsoft.com/office/drawing/2014/main" val="2745911347"/>
                    </a:ext>
                  </a:extLst>
                </a:gridCol>
              </a:tblGrid>
              <a:tr h="488950">
                <a:tc>
                  <a:txBody>
                    <a:bodyPr/>
                    <a:lstStyle/>
                    <a:p>
                      <a:pPr algn="ctr"/>
                      <a:r>
                        <a:rPr lang="en-US" sz="2400" b="1" dirty="0">
                          <a:effectLst/>
                        </a:rPr>
                        <a:t>COLUMNS</a:t>
                      </a:r>
                    </a:p>
                  </a:txBody>
                  <a:tcPr anchor="ctr"/>
                </a:tc>
                <a:tc>
                  <a:txBody>
                    <a:bodyPr/>
                    <a:lstStyle/>
                    <a:p>
                      <a:pPr algn="ctr"/>
                      <a:r>
                        <a:rPr lang="en-US" sz="2400" b="1" dirty="0">
                          <a:effectLst/>
                        </a:rPr>
                        <a:t>DESCRIPTION</a:t>
                      </a:r>
                    </a:p>
                  </a:txBody>
                  <a:tcPr anchor="ctr"/>
                </a:tc>
                <a:extLst>
                  <a:ext uri="{0D108BD9-81ED-4DB2-BD59-A6C34878D82A}">
                    <a16:rowId xmlns:a16="http://schemas.microsoft.com/office/drawing/2014/main" val="4014594177"/>
                  </a:ext>
                </a:extLst>
              </a:tr>
              <a:tr h="488950">
                <a:tc>
                  <a:txBody>
                    <a:bodyPr/>
                    <a:lstStyle/>
                    <a:p>
                      <a:pPr algn="ctr"/>
                      <a:r>
                        <a:rPr lang="en-US" sz="2000" b="1" dirty="0">
                          <a:effectLst/>
                        </a:rPr>
                        <a:t>ASIN</a:t>
                      </a:r>
                    </a:p>
                  </a:txBody>
                  <a:tcPr anchor="ctr"/>
                </a:tc>
                <a:tc>
                  <a:txBody>
                    <a:bodyPr/>
                    <a:lstStyle/>
                    <a:p>
                      <a:pPr algn="ctr"/>
                      <a:r>
                        <a:rPr lang="en-US" sz="2000" b="1" dirty="0">
                          <a:effectLst/>
                        </a:rPr>
                        <a:t>PRODUCT ID</a:t>
                      </a:r>
                    </a:p>
                  </a:txBody>
                  <a:tcPr anchor="ctr"/>
                </a:tc>
                <a:extLst>
                  <a:ext uri="{0D108BD9-81ED-4DB2-BD59-A6C34878D82A}">
                    <a16:rowId xmlns:a16="http://schemas.microsoft.com/office/drawing/2014/main" val="1339660404"/>
                  </a:ext>
                </a:extLst>
              </a:tr>
              <a:tr h="488950">
                <a:tc>
                  <a:txBody>
                    <a:bodyPr/>
                    <a:lstStyle/>
                    <a:p>
                      <a:pPr algn="ctr"/>
                      <a:r>
                        <a:rPr lang="en-US" sz="2000" b="1" dirty="0">
                          <a:effectLst/>
                        </a:rPr>
                        <a:t>REVIEWTEXT</a:t>
                      </a:r>
                    </a:p>
                  </a:txBody>
                  <a:tcPr anchor="ctr"/>
                </a:tc>
                <a:tc>
                  <a:txBody>
                    <a:bodyPr/>
                    <a:lstStyle/>
                    <a:p>
                      <a:pPr algn="ctr"/>
                      <a:r>
                        <a:rPr lang="en-US" sz="2000" b="1" dirty="0">
                          <a:effectLst/>
                        </a:rPr>
                        <a:t>REVIEWS</a:t>
                      </a:r>
                    </a:p>
                  </a:txBody>
                  <a:tcPr anchor="ctr"/>
                </a:tc>
                <a:extLst>
                  <a:ext uri="{0D108BD9-81ED-4DB2-BD59-A6C34878D82A}">
                    <a16:rowId xmlns:a16="http://schemas.microsoft.com/office/drawing/2014/main" val="1551048089"/>
                  </a:ext>
                </a:extLst>
              </a:tr>
              <a:tr h="488950">
                <a:tc>
                  <a:txBody>
                    <a:bodyPr/>
                    <a:lstStyle/>
                    <a:p>
                      <a:pPr algn="ctr"/>
                      <a:r>
                        <a:rPr lang="en-US" sz="2000" b="1" dirty="0">
                          <a:effectLst/>
                        </a:rPr>
                        <a:t>REVIEWERNAME</a:t>
                      </a:r>
                    </a:p>
                  </a:txBody>
                  <a:tcPr anchor="ctr"/>
                </a:tc>
                <a:tc>
                  <a:txBody>
                    <a:bodyPr/>
                    <a:lstStyle/>
                    <a:p>
                      <a:pPr algn="ctr"/>
                      <a:r>
                        <a:rPr lang="en-US" sz="2000" b="1" dirty="0">
                          <a:effectLst/>
                        </a:rPr>
                        <a:t>REVIEWER NAME</a:t>
                      </a:r>
                    </a:p>
                  </a:txBody>
                  <a:tcPr anchor="ctr"/>
                </a:tc>
                <a:extLst>
                  <a:ext uri="{0D108BD9-81ED-4DB2-BD59-A6C34878D82A}">
                    <a16:rowId xmlns:a16="http://schemas.microsoft.com/office/drawing/2014/main" val="3568102734"/>
                  </a:ext>
                </a:extLst>
              </a:tr>
              <a:tr h="488950">
                <a:tc>
                  <a:txBody>
                    <a:bodyPr/>
                    <a:lstStyle/>
                    <a:p>
                      <a:pPr algn="ctr"/>
                      <a:r>
                        <a:rPr lang="en-US" sz="2000" b="1" dirty="0">
                          <a:effectLst/>
                        </a:rPr>
                        <a:t>OVERALL</a:t>
                      </a:r>
                    </a:p>
                  </a:txBody>
                  <a:tcPr anchor="ctr"/>
                </a:tc>
                <a:tc>
                  <a:txBody>
                    <a:bodyPr/>
                    <a:lstStyle/>
                    <a:p>
                      <a:pPr algn="ctr"/>
                      <a:r>
                        <a:rPr lang="en-US" sz="2000" b="1" dirty="0">
                          <a:effectLst/>
                        </a:rPr>
                        <a:t>RATING</a:t>
                      </a:r>
                    </a:p>
                  </a:txBody>
                  <a:tcPr anchor="ctr"/>
                </a:tc>
                <a:extLst>
                  <a:ext uri="{0D108BD9-81ED-4DB2-BD59-A6C34878D82A}">
                    <a16:rowId xmlns:a16="http://schemas.microsoft.com/office/drawing/2014/main" val="1995680468"/>
                  </a:ext>
                </a:extLst>
              </a:tr>
              <a:tr h="488950">
                <a:tc>
                  <a:txBody>
                    <a:bodyPr/>
                    <a:lstStyle/>
                    <a:p>
                      <a:pPr algn="ctr"/>
                      <a:r>
                        <a:rPr lang="en-US" sz="2000" b="1" dirty="0">
                          <a:effectLst/>
                        </a:rPr>
                        <a:t>UNIXREVIEWTIME</a:t>
                      </a:r>
                    </a:p>
                  </a:txBody>
                  <a:tcPr anchor="ctr"/>
                </a:tc>
                <a:tc>
                  <a:txBody>
                    <a:bodyPr/>
                    <a:lstStyle/>
                    <a:p>
                      <a:pPr algn="ctr"/>
                      <a:r>
                        <a:rPr lang="en-US" sz="2000" b="1" dirty="0">
                          <a:effectLst/>
                        </a:rPr>
                        <a:t>REVIEW TIME</a:t>
                      </a:r>
                    </a:p>
                  </a:txBody>
                  <a:tcPr anchor="ctr"/>
                </a:tc>
                <a:extLst>
                  <a:ext uri="{0D108BD9-81ED-4DB2-BD59-A6C34878D82A}">
                    <a16:rowId xmlns:a16="http://schemas.microsoft.com/office/drawing/2014/main" val="3421657343"/>
                  </a:ext>
                </a:extLst>
              </a:tr>
              <a:tr h="488950">
                <a:tc>
                  <a:txBody>
                    <a:bodyPr/>
                    <a:lstStyle/>
                    <a:p>
                      <a:pPr algn="ctr"/>
                      <a:r>
                        <a:rPr lang="en-US" sz="2000" b="1" dirty="0">
                          <a:effectLst/>
                        </a:rPr>
                        <a:t>REVIEWTIME</a:t>
                      </a:r>
                    </a:p>
                  </a:txBody>
                  <a:tcPr anchor="ctr"/>
                </a:tc>
                <a:tc>
                  <a:txBody>
                    <a:bodyPr/>
                    <a:lstStyle/>
                    <a:p>
                      <a:pPr algn="ctr"/>
                      <a:r>
                        <a:rPr lang="en-US" sz="2000" b="1" dirty="0">
                          <a:effectLst/>
                        </a:rPr>
                        <a:t>REVIEW DATE</a:t>
                      </a:r>
                    </a:p>
                  </a:txBody>
                  <a:tcPr anchor="ctr"/>
                </a:tc>
                <a:extLst>
                  <a:ext uri="{0D108BD9-81ED-4DB2-BD59-A6C34878D82A}">
                    <a16:rowId xmlns:a16="http://schemas.microsoft.com/office/drawing/2014/main" val="3869778150"/>
                  </a:ext>
                </a:extLst>
              </a:tr>
              <a:tr h="488950">
                <a:tc>
                  <a:txBody>
                    <a:bodyPr/>
                    <a:lstStyle/>
                    <a:p>
                      <a:pPr algn="ctr"/>
                      <a:r>
                        <a:rPr lang="en-US" sz="2000" b="1" dirty="0">
                          <a:effectLst/>
                        </a:rPr>
                        <a:t>USERID</a:t>
                      </a:r>
                    </a:p>
                  </a:txBody>
                  <a:tcPr anchor="ctr"/>
                </a:tc>
                <a:tc>
                  <a:txBody>
                    <a:bodyPr/>
                    <a:lstStyle/>
                    <a:p>
                      <a:pPr algn="ctr"/>
                      <a:r>
                        <a:rPr lang="en-US" sz="2000" b="1" dirty="0">
                          <a:effectLst/>
                        </a:rPr>
                        <a:t>REVIEWER ID</a:t>
                      </a:r>
                    </a:p>
                  </a:txBody>
                  <a:tcPr anchor="ctr"/>
                </a:tc>
                <a:extLst>
                  <a:ext uri="{0D108BD9-81ED-4DB2-BD59-A6C34878D82A}">
                    <a16:rowId xmlns:a16="http://schemas.microsoft.com/office/drawing/2014/main" val="1205894890"/>
                  </a:ext>
                </a:extLst>
              </a:tr>
              <a:tr h="488950">
                <a:tc>
                  <a:txBody>
                    <a:bodyPr/>
                    <a:lstStyle/>
                    <a:p>
                      <a:pPr algn="ctr"/>
                      <a:r>
                        <a:rPr lang="en-US" sz="2000" b="1" dirty="0">
                          <a:effectLst/>
                        </a:rPr>
                        <a:t>TITLE</a:t>
                      </a:r>
                    </a:p>
                  </a:txBody>
                  <a:tcPr anchor="ctr"/>
                </a:tc>
                <a:tc>
                  <a:txBody>
                    <a:bodyPr/>
                    <a:lstStyle/>
                    <a:p>
                      <a:pPr algn="ctr"/>
                      <a:r>
                        <a:rPr lang="en-US" sz="2000" b="1" dirty="0">
                          <a:effectLst/>
                        </a:rPr>
                        <a:t>PRODUCT NAME</a:t>
                      </a:r>
                    </a:p>
                  </a:txBody>
                  <a:tcPr anchor="ctr"/>
                </a:tc>
                <a:extLst>
                  <a:ext uri="{0D108BD9-81ED-4DB2-BD59-A6C34878D82A}">
                    <a16:rowId xmlns:a16="http://schemas.microsoft.com/office/drawing/2014/main" val="2998188932"/>
                  </a:ext>
                </a:extLst>
              </a:tr>
              <a:tr h="488950">
                <a:tc>
                  <a:txBody>
                    <a:bodyPr/>
                    <a:lstStyle/>
                    <a:p>
                      <a:pPr algn="ctr"/>
                      <a:r>
                        <a:rPr lang="en-US" sz="2000" b="1" dirty="0">
                          <a:effectLst/>
                        </a:rPr>
                        <a:t>CATEGORIES</a:t>
                      </a:r>
                    </a:p>
                  </a:txBody>
                  <a:tcPr anchor="ctr"/>
                </a:tc>
                <a:tc>
                  <a:txBody>
                    <a:bodyPr/>
                    <a:lstStyle/>
                    <a:p>
                      <a:pPr algn="ctr"/>
                      <a:r>
                        <a:rPr lang="en-US" sz="2000" b="1" dirty="0">
                          <a:effectLst/>
                        </a:rPr>
                        <a:t>SUB CATEGORIES </a:t>
                      </a:r>
                    </a:p>
                  </a:txBody>
                  <a:tcPr anchor="ctr"/>
                </a:tc>
                <a:extLst>
                  <a:ext uri="{0D108BD9-81ED-4DB2-BD59-A6C34878D82A}">
                    <a16:rowId xmlns:a16="http://schemas.microsoft.com/office/drawing/2014/main" val="2413061140"/>
                  </a:ext>
                </a:extLst>
              </a:tr>
              <a:tr h="488950">
                <a:tc>
                  <a:txBody>
                    <a:bodyPr/>
                    <a:lstStyle/>
                    <a:p>
                      <a:pPr algn="ctr"/>
                      <a:r>
                        <a:rPr lang="en-US" sz="2000" b="1" dirty="0">
                          <a:effectLst/>
                        </a:rPr>
                        <a:t>PRICE</a:t>
                      </a:r>
                    </a:p>
                  </a:txBody>
                  <a:tcPr anchor="ctr"/>
                </a:tc>
                <a:tc>
                  <a:txBody>
                    <a:bodyPr/>
                    <a:lstStyle/>
                    <a:p>
                      <a:pPr algn="ctr"/>
                      <a:r>
                        <a:rPr lang="en-US" sz="2000" b="1" dirty="0">
                          <a:effectLst/>
                        </a:rPr>
                        <a:t>PRICE OF PRODUCT</a:t>
                      </a:r>
                    </a:p>
                  </a:txBody>
                  <a:tcPr anchor="ctr"/>
                </a:tc>
                <a:extLst>
                  <a:ext uri="{0D108BD9-81ED-4DB2-BD59-A6C34878D82A}">
                    <a16:rowId xmlns:a16="http://schemas.microsoft.com/office/drawing/2014/main" val="3477956606"/>
                  </a:ext>
                </a:extLst>
              </a:tr>
              <a:tr h="488950">
                <a:tc>
                  <a:txBody>
                    <a:bodyPr/>
                    <a:lstStyle/>
                    <a:p>
                      <a:pPr algn="ctr"/>
                      <a:r>
                        <a:rPr lang="en-US" sz="2000" b="1" dirty="0">
                          <a:effectLst/>
                        </a:rPr>
                        <a:t>BRAND</a:t>
                      </a:r>
                    </a:p>
                  </a:txBody>
                  <a:tcPr anchor="ctr"/>
                </a:tc>
                <a:tc>
                  <a:txBody>
                    <a:bodyPr/>
                    <a:lstStyle/>
                    <a:p>
                      <a:pPr algn="ctr"/>
                      <a:r>
                        <a:rPr lang="en-US" sz="2000" b="1" dirty="0">
                          <a:effectLst/>
                        </a:rPr>
                        <a:t>BRAND OF PRODUCT</a:t>
                      </a:r>
                    </a:p>
                  </a:txBody>
                  <a:tcPr anchor="ctr"/>
                </a:tc>
                <a:extLst>
                  <a:ext uri="{0D108BD9-81ED-4DB2-BD59-A6C34878D82A}">
                    <a16:rowId xmlns:a16="http://schemas.microsoft.com/office/drawing/2014/main" val="72083828"/>
                  </a:ext>
                </a:extLst>
              </a:tr>
            </a:tbl>
          </a:graphicData>
        </a:graphic>
      </p:graphicFrame>
    </p:spTree>
    <p:extLst>
      <p:ext uri="{BB962C8B-B14F-4D97-AF65-F5344CB8AC3E}">
        <p14:creationId xmlns:p14="http://schemas.microsoft.com/office/powerpoint/2010/main" val="2030977351"/>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00125" y="904875"/>
            <a:ext cx="16742482" cy="861646"/>
          </a:xfrm>
          <a:prstGeom prst="rect">
            <a:avLst/>
          </a:prstGeom>
        </p:spPr>
        <p:txBody>
          <a:bodyPr lIns="0" tIns="0" rIns="0" bIns="0" rtlCol="0" anchor="t">
            <a:spAutoFit/>
          </a:bodyPr>
          <a:lstStyle/>
          <a:p>
            <a:pPr>
              <a:lnSpc>
                <a:spcPts val="7280"/>
              </a:lnSpc>
              <a:spcBef>
                <a:spcPct val="0"/>
              </a:spcBef>
            </a:pPr>
            <a:r>
              <a:rPr lang="en-US" sz="5200" dirty="0">
                <a:solidFill>
                  <a:srgbClr val="DFEB33"/>
                </a:solidFill>
                <a:latin typeface="Times New Roman" panose="02020603050405020304" pitchFamily="18" charset="0"/>
                <a:cs typeface="Times New Roman" panose="02020603050405020304" pitchFamily="18" charset="0"/>
              </a:rPr>
              <a:t> Recommended Products for Musical Instruments</a:t>
            </a:r>
          </a:p>
        </p:txBody>
      </p:sp>
      <p:sp>
        <p:nvSpPr>
          <p:cNvPr id="3" name="AutoShape 3"/>
          <p:cNvSpPr/>
          <p:nvPr/>
        </p:nvSpPr>
        <p:spPr>
          <a:xfrm>
            <a:off x="1000125" y="1801495"/>
            <a:ext cx="13619197" cy="0"/>
          </a:xfrm>
          <a:prstGeom prst="line">
            <a:avLst/>
          </a:prstGeom>
          <a:ln w="19050" cap="rnd">
            <a:solidFill>
              <a:srgbClr val="FFFFFF"/>
            </a:solidFill>
            <a:prstDash val="solid"/>
            <a:headEnd type="none" w="sm" len="sm"/>
            <a:tailEnd type="none" w="sm" len="sm"/>
          </a:ln>
        </p:spPr>
      </p:sp>
      <p:grpSp>
        <p:nvGrpSpPr>
          <p:cNvPr id="4" name="Group 2"/>
          <p:cNvGrpSpPr/>
          <p:nvPr/>
        </p:nvGrpSpPr>
        <p:grpSpPr>
          <a:xfrm rot="-10800000">
            <a:off x="17056222" y="-19050"/>
            <a:ext cx="1212728" cy="1210788"/>
            <a:chOff x="0" y="0"/>
            <a:chExt cx="6350000" cy="6339840"/>
          </a:xfrm>
        </p:grpSpPr>
        <p:sp>
          <p:nvSpPr>
            <p:cNvPr id="5"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sp>
        <p:nvSpPr>
          <p:cNvPr id="6" name="Google Shape;253;g17efe450570_0_9"/>
          <p:cNvSpPr/>
          <p:nvPr/>
        </p:nvSpPr>
        <p:spPr>
          <a:xfrm rot="5400000">
            <a:off x="3905610" y="517211"/>
            <a:ext cx="1012847" cy="6720723"/>
          </a:xfrm>
          <a:prstGeom prst="round2SameRect">
            <a:avLst>
              <a:gd name="adj1" fmla="val 50000"/>
              <a:gd name="adj2" fmla="val 0"/>
            </a:avLst>
          </a:prstGeom>
          <a:solidFill>
            <a:srgbClr val="9FC5E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dirty="0">
              <a:solidFill>
                <a:srgbClr val="1F3864"/>
              </a:solidFill>
              <a:latin typeface="Calibri"/>
              <a:ea typeface="Calibri"/>
              <a:cs typeface="Calibri"/>
              <a:sym typeface="Calibri"/>
            </a:endParaRPr>
          </a:p>
        </p:txBody>
      </p:sp>
      <p:sp>
        <p:nvSpPr>
          <p:cNvPr id="7" name="Google Shape;255;g17efe450570_0_9"/>
          <p:cNvSpPr/>
          <p:nvPr/>
        </p:nvSpPr>
        <p:spPr>
          <a:xfrm rot="5400000">
            <a:off x="3868810" y="1739839"/>
            <a:ext cx="1086449" cy="6720723"/>
          </a:xfrm>
          <a:prstGeom prst="round2SameRect">
            <a:avLst>
              <a:gd name="adj1" fmla="val 50000"/>
              <a:gd name="adj2" fmla="val 0"/>
            </a:avLst>
          </a:prstGeom>
          <a:solidFill>
            <a:srgbClr val="6FA8D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1F3864"/>
              </a:solidFill>
              <a:latin typeface="Calibri"/>
              <a:ea typeface="Calibri"/>
              <a:cs typeface="Calibri"/>
              <a:sym typeface="Calibri"/>
            </a:endParaRPr>
          </a:p>
        </p:txBody>
      </p:sp>
      <p:sp>
        <p:nvSpPr>
          <p:cNvPr id="8" name="Google Shape;256;g17efe450570_0_9"/>
          <p:cNvSpPr/>
          <p:nvPr/>
        </p:nvSpPr>
        <p:spPr>
          <a:xfrm rot="5400000">
            <a:off x="3930394" y="2953653"/>
            <a:ext cx="990401" cy="6747846"/>
          </a:xfrm>
          <a:prstGeom prst="round2SameRect">
            <a:avLst>
              <a:gd name="adj1" fmla="val 50000"/>
              <a:gd name="adj2" fmla="val 0"/>
            </a:avLst>
          </a:prstGeom>
          <a:solidFill>
            <a:srgbClr val="3D85C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1F3864"/>
              </a:solidFill>
              <a:latin typeface="Calibri"/>
              <a:ea typeface="Calibri"/>
              <a:cs typeface="Calibri"/>
              <a:sym typeface="Calibri"/>
            </a:endParaRPr>
          </a:p>
        </p:txBody>
      </p:sp>
      <p:sp>
        <p:nvSpPr>
          <p:cNvPr id="9" name="Google Shape;257;g17efe450570_0_9"/>
          <p:cNvSpPr/>
          <p:nvPr/>
        </p:nvSpPr>
        <p:spPr>
          <a:xfrm rot="5400000">
            <a:off x="3932774" y="4177102"/>
            <a:ext cx="1006051" cy="6747847"/>
          </a:xfrm>
          <a:prstGeom prst="round2SameRect">
            <a:avLst>
              <a:gd name="adj1" fmla="val 50000"/>
              <a:gd name="adj2" fmla="val 0"/>
            </a:avLst>
          </a:prstGeom>
          <a:solidFill>
            <a:srgbClr val="0B539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1F3864"/>
              </a:solidFill>
              <a:latin typeface="Calibri"/>
              <a:ea typeface="Calibri"/>
              <a:cs typeface="Calibri"/>
              <a:sym typeface="Calibri"/>
            </a:endParaRPr>
          </a:p>
        </p:txBody>
      </p:sp>
      <p:sp>
        <p:nvSpPr>
          <p:cNvPr id="10" name="Google Shape;258;g17efe450570_0_9"/>
          <p:cNvSpPr/>
          <p:nvPr/>
        </p:nvSpPr>
        <p:spPr>
          <a:xfrm rot="5400000">
            <a:off x="3964934" y="5423715"/>
            <a:ext cx="921322" cy="6747845"/>
          </a:xfrm>
          <a:prstGeom prst="round2SameRect">
            <a:avLst>
              <a:gd name="adj1" fmla="val 50000"/>
              <a:gd name="adj2" fmla="val 0"/>
            </a:avLst>
          </a:prstGeom>
          <a:solidFill>
            <a:srgbClr val="301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1F3864"/>
              </a:solidFill>
              <a:latin typeface="Calibri"/>
              <a:ea typeface="Calibri"/>
              <a:cs typeface="Calibri"/>
              <a:sym typeface="Calibri"/>
            </a:endParaRPr>
          </a:p>
        </p:txBody>
      </p:sp>
      <p:sp>
        <p:nvSpPr>
          <p:cNvPr id="21" name="TextBox 20"/>
          <p:cNvSpPr txBox="1"/>
          <p:nvPr/>
        </p:nvSpPr>
        <p:spPr>
          <a:xfrm>
            <a:off x="996805" y="2180693"/>
            <a:ext cx="7004194" cy="1077218"/>
          </a:xfrm>
          <a:prstGeom prst="rect">
            <a:avLst/>
          </a:prstGeom>
          <a:noFill/>
        </p:spPr>
        <p:txBody>
          <a:bodyPr wrap="square" rtlCol="0">
            <a:spAutoFit/>
          </a:bodyPr>
          <a:lstStyle/>
          <a:p>
            <a:r>
              <a:rPr lang="en-US" sz="3200" b="1" u="sng" dirty="0">
                <a:solidFill>
                  <a:schemeClr val="bg1"/>
                </a:solidFill>
              </a:rPr>
              <a:t>PRODUCT 1 – </a:t>
            </a:r>
            <a:r>
              <a:rPr lang="en-IN" sz="3200" b="1" u="sng" dirty="0">
                <a:solidFill>
                  <a:schemeClr val="bg1"/>
                </a:solidFill>
              </a:rPr>
              <a:t>B0002BG2DQ </a:t>
            </a:r>
          </a:p>
          <a:p>
            <a:r>
              <a:rPr lang="en-IN" sz="3200" b="1" dirty="0">
                <a:solidFill>
                  <a:schemeClr val="bg1"/>
                </a:solidFill>
              </a:rPr>
              <a:t>GATOR NOTE KEYBOARD COVER GKC</a:t>
            </a:r>
            <a:endParaRPr lang="en-US" sz="3200" b="1" dirty="0">
              <a:solidFill>
                <a:schemeClr val="bg1"/>
              </a:solidFill>
            </a:endParaRPr>
          </a:p>
        </p:txBody>
      </p:sp>
      <p:sp>
        <p:nvSpPr>
          <p:cNvPr id="22" name="TextBox 21"/>
          <p:cNvSpPr txBox="1"/>
          <p:nvPr/>
        </p:nvSpPr>
        <p:spPr>
          <a:xfrm>
            <a:off x="8967190" y="2180693"/>
            <a:ext cx="7128042" cy="1077218"/>
          </a:xfrm>
          <a:prstGeom prst="rect">
            <a:avLst/>
          </a:prstGeom>
          <a:noFill/>
        </p:spPr>
        <p:txBody>
          <a:bodyPr wrap="none" rtlCol="0">
            <a:spAutoFit/>
          </a:bodyPr>
          <a:lstStyle/>
          <a:p>
            <a:r>
              <a:rPr lang="en-US" sz="3200" b="1" u="sng" dirty="0">
                <a:solidFill>
                  <a:schemeClr val="bg1"/>
                </a:solidFill>
              </a:rPr>
              <a:t>PRODUCT 2 – </a:t>
            </a:r>
            <a:r>
              <a:rPr lang="en-IN" sz="3200" b="1" u="sng" dirty="0">
                <a:solidFill>
                  <a:schemeClr val="bg1"/>
                </a:solidFill>
              </a:rPr>
              <a:t>B0002ABOFS</a:t>
            </a:r>
          </a:p>
          <a:p>
            <a:r>
              <a:rPr lang="en-IN" sz="3200" b="1" dirty="0">
                <a:solidFill>
                  <a:schemeClr val="bg1"/>
                </a:solidFill>
              </a:rPr>
              <a:t>NUMARK PT01 PORTABLE DJ TURNTABLE</a:t>
            </a:r>
            <a:endParaRPr lang="en-US" sz="3200" b="1" dirty="0">
              <a:solidFill>
                <a:schemeClr val="bg1"/>
              </a:solidFill>
            </a:endParaRPr>
          </a:p>
        </p:txBody>
      </p:sp>
      <p:sp>
        <p:nvSpPr>
          <p:cNvPr id="23" name="Google Shape;259;g17efe450570_0_9"/>
          <p:cNvSpPr txBox="1"/>
          <p:nvPr/>
        </p:nvSpPr>
        <p:spPr>
          <a:xfrm>
            <a:off x="1021344" y="3483134"/>
            <a:ext cx="6800128" cy="521100"/>
          </a:xfrm>
          <a:prstGeom prst="rect">
            <a:avLst/>
          </a:prstGeom>
          <a:noFill/>
          <a:ln>
            <a:noFill/>
          </a:ln>
        </p:spPr>
        <p:txBody>
          <a:bodyPr spcFirstLastPara="1" wrap="square" lIns="91425" tIns="45700" rIns="91425" bIns="45700" anchor="t" anchorCtr="0">
            <a:noAutofit/>
          </a:bodyPr>
          <a:lstStyle/>
          <a:p>
            <a:pPr lvl="0" algn="ctr"/>
            <a:r>
              <a:rPr lang="en-IN" sz="2400" b="1" dirty="0">
                <a:solidFill>
                  <a:schemeClr val="bg1"/>
                </a:solidFill>
              </a:rPr>
              <a:t>0739079883 – ALFRED’S KIDS GUITAR COURSE COMPLETE STARTER PACK </a:t>
            </a:r>
            <a:endParaRPr lang="en-IN" sz="2400" b="1" dirty="0">
              <a:solidFill>
                <a:schemeClr val="lt1"/>
              </a:solidFill>
              <a:ea typeface="Calibri"/>
              <a:cs typeface="Calibri"/>
              <a:sym typeface="Calibri"/>
            </a:endParaRPr>
          </a:p>
        </p:txBody>
      </p:sp>
      <p:sp>
        <p:nvSpPr>
          <p:cNvPr id="24" name="Google Shape;259;g17efe450570_0_9"/>
          <p:cNvSpPr txBox="1"/>
          <p:nvPr/>
        </p:nvSpPr>
        <p:spPr>
          <a:xfrm>
            <a:off x="1495180" y="8390368"/>
            <a:ext cx="5754300" cy="521100"/>
          </a:xfrm>
          <a:prstGeom prst="rect">
            <a:avLst/>
          </a:prstGeom>
          <a:noFill/>
          <a:ln>
            <a:noFill/>
          </a:ln>
        </p:spPr>
        <p:txBody>
          <a:bodyPr spcFirstLastPara="1" wrap="square" lIns="91425" tIns="45700" rIns="91425" bIns="45700" anchor="t" anchorCtr="0">
            <a:noAutofit/>
          </a:bodyPr>
          <a:lstStyle/>
          <a:p>
            <a:pPr lvl="0" algn="ctr"/>
            <a:r>
              <a:rPr lang="en-IN" sz="2400" b="1" dirty="0">
                <a:solidFill>
                  <a:schemeClr val="bg1"/>
                </a:solidFill>
              </a:rPr>
              <a:t>B000068NVI – HOSA CABLE GTR210 GUITAR INSTRUMENT CABLE FOOT</a:t>
            </a:r>
            <a:endParaRPr sz="2400" b="1" dirty="0">
              <a:solidFill>
                <a:schemeClr val="lt1"/>
              </a:solidFill>
              <a:latin typeface="Calibri"/>
              <a:ea typeface="Calibri"/>
              <a:cs typeface="Calibri"/>
              <a:sym typeface="Calibri"/>
            </a:endParaRPr>
          </a:p>
        </p:txBody>
      </p:sp>
      <p:sp>
        <p:nvSpPr>
          <p:cNvPr id="25" name="Google Shape;259;g17efe450570_0_9"/>
          <p:cNvSpPr txBox="1"/>
          <p:nvPr/>
        </p:nvSpPr>
        <p:spPr>
          <a:xfrm>
            <a:off x="1143643" y="5932347"/>
            <a:ext cx="6710518" cy="521100"/>
          </a:xfrm>
          <a:prstGeom prst="rect">
            <a:avLst/>
          </a:prstGeom>
          <a:noFill/>
          <a:ln>
            <a:noFill/>
          </a:ln>
        </p:spPr>
        <p:txBody>
          <a:bodyPr spcFirstLastPara="1" wrap="square" lIns="91425" tIns="45700" rIns="91425" bIns="45700" anchor="t" anchorCtr="0">
            <a:noAutofit/>
          </a:bodyPr>
          <a:lstStyle/>
          <a:p>
            <a:pPr lvl="0" algn="ctr"/>
            <a:r>
              <a:rPr lang="en-IN" sz="2400" b="1" dirty="0">
                <a:solidFill>
                  <a:schemeClr val="bg1"/>
                </a:solidFill>
              </a:rPr>
              <a:t>B000068IDU – CASIO GSDX DELUX KEYBOARD STAND</a:t>
            </a:r>
            <a:endParaRPr sz="2400" b="1" dirty="0">
              <a:solidFill>
                <a:schemeClr val="lt1"/>
              </a:solidFill>
              <a:latin typeface="Calibri"/>
              <a:ea typeface="Calibri"/>
              <a:cs typeface="Calibri"/>
              <a:sym typeface="Calibri"/>
            </a:endParaRPr>
          </a:p>
        </p:txBody>
      </p:sp>
      <p:sp>
        <p:nvSpPr>
          <p:cNvPr id="26" name="Google Shape;259;g17efe450570_0_9"/>
          <p:cNvSpPr txBox="1"/>
          <p:nvPr/>
        </p:nvSpPr>
        <p:spPr>
          <a:xfrm>
            <a:off x="1463011" y="4847635"/>
            <a:ext cx="5945576" cy="521100"/>
          </a:xfrm>
          <a:prstGeom prst="rect">
            <a:avLst/>
          </a:prstGeom>
          <a:noFill/>
          <a:ln>
            <a:noFill/>
          </a:ln>
        </p:spPr>
        <p:txBody>
          <a:bodyPr spcFirstLastPara="1" wrap="square" lIns="91425" tIns="45700" rIns="91425" bIns="45700" anchor="t" anchorCtr="0">
            <a:noAutofit/>
          </a:bodyPr>
          <a:lstStyle/>
          <a:p>
            <a:pPr lvl="0" algn="ctr"/>
            <a:r>
              <a:rPr lang="en-IN" sz="2400" b="1" dirty="0">
                <a:solidFill>
                  <a:schemeClr val="bg1"/>
                </a:solidFill>
              </a:rPr>
              <a:t>B00001W0DT – ONE FOR THE KIDS</a:t>
            </a:r>
            <a:endParaRPr sz="2400" b="1" dirty="0">
              <a:solidFill>
                <a:schemeClr val="lt1"/>
              </a:solidFill>
              <a:latin typeface="Calibri"/>
              <a:ea typeface="Calibri"/>
              <a:cs typeface="Calibri"/>
              <a:sym typeface="Calibri"/>
            </a:endParaRPr>
          </a:p>
        </p:txBody>
      </p:sp>
      <p:sp>
        <p:nvSpPr>
          <p:cNvPr id="33" name="Google Shape;259;g17efe450570_0_9"/>
          <p:cNvSpPr txBox="1"/>
          <p:nvPr/>
        </p:nvSpPr>
        <p:spPr>
          <a:xfrm>
            <a:off x="1558649" y="7192748"/>
            <a:ext cx="5754300" cy="521100"/>
          </a:xfrm>
          <a:prstGeom prst="rect">
            <a:avLst/>
          </a:prstGeom>
          <a:noFill/>
          <a:ln>
            <a:noFill/>
          </a:ln>
        </p:spPr>
        <p:txBody>
          <a:bodyPr spcFirstLastPara="1" wrap="square" lIns="91425" tIns="45700" rIns="91425" bIns="45700" anchor="t" anchorCtr="0">
            <a:noAutofit/>
          </a:bodyPr>
          <a:lstStyle/>
          <a:p>
            <a:pPr lvl="0" algn="ctr"/>
            <a:r>
              <a:rPr lang="en-IN" sz="2400" b="1" dirty="0">
                <a:solidFill>
                  <a:schemeClr val="bg1"/>
                </a:solidFill>
              </a:rPr>
              <a:t>B000068NTU – FOOT LONG MIDI TO MIDI CONNECT CABLE</a:t>
            </a:r>
            <a:endParaRPr sz="2400" b="1" dirty="0">
              <a:solidFill>
                <a:schemeClr val="lt1"/>
              </a:solidFill>
              <a:latin typeface="Calibri"/>
              <a:ea typeface="Calibri"/>
              <a:cs typeface="Calibri"/>
              <a:sym typeface="Calibri"/>
            </a:endParaRPr>
          </a:p>
        </p:txBody>
      </p:sp>
      <p:sp>
        <p:nvSpPr>
          <p:cNvPr id="59" name="Google Shape;253;g17efe450570_0_9"/>
          <p:cNvSpPr/>
          <p:nvPr/>
        </p:nvSpPr>
        <p:spPr>
          <a:xfrm rot="5400000">
            <a:off x="11999843" y="517211"/>
            <a:ext cx="1012847" cy="6720723"/>
          </a:xfrm>
          <a:prstGeom prst="round2SameRect">
            <a:avLst>
              <a:gd name="adj1" fmla="val 50000"/>
              <a:gd name="adj2" fmla="val 0"/>
            </a:avLst>
          </a:prstGeom>
          <a:solidFill>
            <a:srgbClr val="9FC5E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dirty="0">
              <a:solidFill>
                <a:srgbClr val="1F3864"/>
              </a:solidFill>
              <a:latin typeface="Calibri"/>
              <a:ea typeface="Calibri"/>
              <a:cs typeface="Calibri"/>
              <a:sym typeface="Calibri"/>
            </a:endParaRPr>
          </a:p>
        </p:txBody>
      </p:sp>
      <p:sp>
        <p:nvSpPr>
          <p:cNvPr id="60" name="Google Shape;255;g17efe450570_0_9"/>
          <p:cNvSpPr/>
          <p:nvPr/>
        </p:nvSpPr>
        <p:spPr>
          <a:xfrm rot="5400000">
            <a:off x="11963043" y="1739839"/>
            <a:ext cx="1086449" cy="6720723"/>
          </a:xfrm>
          <a:prstGeom prst="round2SameRect">
            <a:avLst>
              <a:gd name="adj1" fmla="val 50000"/>
              <a:gd name="adj2" fmla="val 0"/>
            </a:avLst>
          </a:prstGeom>
          <a:solidFill>
            <a:srgbClr val="6FA8D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1F3864"/>
              </a:solidFill>
              <a:latin typeface="Calibri"/>
              <a:ea typeface="Calibri"/>
              <a:cs typeface="Calibri"/>
              <a:sym typeface="Calibri"/>
            </a:endParaRPr>
          </a:p>
        </p:txBody>
      </p:sp>
      <p:sp>
        <p:nvSpPr>
          <p:cNvPr id="61" name="Google Shape;256;g17efe450570_0_9"/>
          <p:cNvSpPr/>
          <p:nvPr/>
        </p:nvSpPr>
        <p:spPr>
          <a:xfrm rot="5400000">
            <a:off x="12024627" y="2953653"/>
            <a:ext cx="990401" cy="6747846"/>
          </a:xfrm>
          <a:prstGeom prst="round2SameRect">
            <a:avLst>
              <a:gd name="adj1" fmla="val 50000"/>
              <a:gd name="adj2" fmla="val 0"/>
            </a:avLst>
          </a:prstGeom>
          <a:solidFill>
            <a:srgbClr val="3D85C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1F3864"/>
              </a:solidFill>
              <a:latin typeface="Calibri"/>
              <a:ea typeface="Calibri"/>
              <a:cs typeface="Calibri"/>
              <a:sym typeface="Calibri"/>
            </a:endParaRPr>
          </a:p>
        </p:txBody>
      </p:sp>
      <p:sp>
        <p:nvSpPr>
          <p:cNvPr id="62" name="Google Shape;257;g17efe450570_0_9"/>
          <p:cNvSpPr/>
          <p:nvPr/>
        </p:nvSpPr>
        <p:spPr>
          <a:xfrm rot="5400000">
            <a:off x="12027007" y="4177102"/>
            <a:ext cx="1006051" cy="6747847"/>
          </a:xfrm>
          <a:prstGeom prst="round2SameRect">
            <a:avLst>
              <a:gd name="adj1" fmla="val 50000"/>
              <a:gd name="adj2" fmla="val 0"/>
            </a:avLst>
          </a:prstGeom>
          <a:solidFill>
            <a:srgbClr val="0B539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1F3864"/>
              </a:solidFill>
              <a:latin typeface="Calibri"/>
              <a:ea typeface="Calibri"/>
              <a:cs typeface="Calibri"/>
              <a:sym typeface="Calibri"/>
            </a:endParaRPr>
          </a:p>
        </p:txBody>
      </p:sp>
      <p:sp>
        <p:nvSpPr>
          <p:cNvPr id="63" name="Google Shape;258;g17efe450570_0_9"/>
          <p:cNvSpPr/>
          <p:nvPr/>
        </p:nvSpPr>
        <p:spPr>
          <a:xfrm rot="5400000">
            <a:off x="12059167" y="5423715"/>
            <a:ext cx="921322" cy="6747845"/>
          </a:xfrm>
          <a:prstGeom prst="round2SameRect">
            <a:avLst>
              <a:gd name="adj1" fmla="val 50000"/>
              <a:gd name="adj2" fmla="val 0"/>
            </a:avLst>
          </a:prstGeom>
          <a:solidFill>
            <a:srgbClr val="301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1F3864"/>
              </a:solidFill>
              <a:latin typeface="Calibri"/>
              <a:ea typeface="Calibri"/>
              <a:cs typeface="Calibri"/>
              <a:sym typeface="Calibri"/>
            </a:endParaRPr>
          </a:p>
        </p:txBody>
      </p:sp>
      <p:sp>
        <p:nvSpPr>
          <p:cNvPr id="64" name="Google Shape;259;g17efe450570_0_9"/>
          <p:cNvSpPr txBox="1"/>
          <p:nvPr/>
        </p:nvSpPr>
        <p:spPr>
          <a:xfrm>
            <a:off x="9557242" y="3483134"/>
            <a:ext cx="5945577" cy="521100"/>
          </a:xfrm>
          <a:prstGeom prst="rect">
            <a:avLst/>
          </a:prstGeom>
          <a:noFill/>
          <a:ln>
            <a:noFill/>
          </a:ln>
        </p:spPr>
        <p:txBody>
          <a:bodyPr spcFirstLastPara="1" wrap="square" lIns="91425" tIns="45700" rIns="91425" bIns="45700" anchor="t" anchorCtr="0">
            <a:noAutofit/>
          </a:bodyPr>
          <a:lstStyle/>
          <a:p>
            <a:pPr lvl="0" algn="ctr"/>
            <a:r>
              <a:rPr lang="en-IN" sz="2400" b="1" dirty="0">
                <a:solidFill>
                  <a:schemeClr val="bg1"/>
                </a:solidFill>
              </a:rPr>
              <a:t>0739079883 – ALFRED’S KIDS GUITAR COURSE COMPLETE STARTER PACK </a:t>
            </a:r>
            <a:endParaRPr lang="en-IN" sz="2400" b="1" dirty="0">
              <a:solidFill>
                <a:schemeClr val="lt1"/>
              </a:solidFill>
              <a:ea typeface="Calibri"/>
              <a:cs typeface="Calibri"/>
              <a:sym typeface="Calibri"/>
            </a:endParaRPr>
          </a:p>
        </p:txBody>
      </p:sp>
      <p:sp>
        <p:nvSpPr>
          <p:cNvPr id="65" name="Google Shape;259;g17efe450570_0_9"/>
          <p:cNvSpPr txBox="1"/>
          <p:nvPr/>
        </p:nvSpPr>
        <p:spPr>
          <a:xfrm>
            <a:off x="9642677" y="8390368"/>
            <a:ext cx="5754300" cy="521100"/>
          </a:xfrm>
          <a:prstGeom prst="rect">
            <a:avLst/>
          </a:prstGeom>
          <a:noFill/>
          <a:ln>
            <a:noFill/>
          </a:ln>
        </p:spPr>
        <p:txBody>
          <a:bodyPr spcFirstLastPara="1" wrap="square" lIns="91425" tIns="45700" rIns="91425" bIns="45700" anchor="t" anchorCtr="0">
            <a:noAutofit/>
          </a:bodyPr>
          <a:lstStyle/>
          <a:p>
            <a:pPr lvl="0" algn="ctr"/>
            <a:r>
              <a:rPr lang="en-IN" sz="2400" b="1" dirty="0">
                <a:solidFill>
                  <a:schemeClr val="bg1"/>
                </a:solidFill>
              </a:rPr>
              <a:t>B00004XQ83 – O BROTHER WHERE ART THOU </a:t>
            </a:r>
            <a:endParaRPr lang="en-IN" sz="2400" b="1" dirty="0">
              <a:solidFill>
                <a:schemeClr val="lt1"/>
              </a:solidFill>
              <a:ea typeface="Calibri"/>
              <a:cs typeface="Calibri"/>
              <a:sym typeface="Calibri"/>
            </a:endParaRPr>
          </a:p>
        </p:txBody>
      </p:sp>
      <p:sp>
        <p:nvSpPr>
          <p:cNvPr id="66" name="Google Shape;259;g17efe450570_0_9"/>
          <p:cNvSpPr txBox="1"/>
          <p:nvPr/>
        </p:nvSpPr>
        <p:spPr>
          <a:xfrm>
            <a:off x="9629116" y="6067026"/>
            <a:ext cx="5754300" cy="521100"/>
          </a:xfrm>
          <a:prstGeom prst="rect">
            <a:avLst/>
          </a:prstGeom>
          <a:noFill/>
          <a:ln>
            <a:noFill/>
          </a:ln>
        </p:spPr>
        <p:txBody>
          <a:bodyPr spcFirstLastPara="1" wrap="square" lIns="91425" tIns="45700" rIns="91425" bIns="45700" anchor="t" anchorCtr="0">
            <a:noAutofit/>
          </a:bodyPr>
          <a:lstStyle/>
          <a:p>
            <a:pPr lvl="0" algn="ctr"/>
            <a:r>
              <a:rPr lang="en-IN" sz="2400" b="1" dirty="0">
                <a:solidFill>
                  <a:schemeClr val="bg1"/>
                </a:solidFill>
              </a:rPr>
              <a:t>B000002LB7 - ELECTRIC </a:t>
            </a:r>
            <a:endParaRPr lang="en-IN" sz="2400" b="1" dirty="0">
              <a:solidFill>
                <a:schemeClr val="lt1"/>
              </a:solidFill>
              <a:ea typeface="Calibri"/>
              <a:cs typeface="Calibri"/>
              <a:sym typeface="Calibri"/>
            </a:endParaRPr>
          </a:p>
        </p:txBody>
      </p:sp>
      <p:sp>
        <p:nvSpPr>
          <p:cNvPr id="67" name="Google Shape;259;g17efe450570_0_9"/>
          <p:cNvSpPr txBox="1"/>
          <p:nvPr/>
        </p:nvSpPr>
        <p:spPr>
          <a:xfrm>
            <a:off x="9533478" y="4772110"/>
            <a:ext cx="5945576" cy="521100"/>
          </a:xfrm>
          <a:prstGeom prst="rect">
            <a:avLst/>
          </a:prstGeom>
          <a:noFill/>
          <a:ln>
            <a:noFill/>
          </a:ln>
        </p:spPr>
        <p:txBody>
          <a:bodyPr spcFirstLastPara="1" wrap="square" lIns="91425" tIns="45700" rIns="91425" bIns="45700" anchor="t" anchorCtr="0">
            <a:noAutofit/>
          </a:bodyPr>
          <a:lstStyle/>
          <a:p>
            <a:pPr lvl="0" algn="ctr"/>
            <a:r>
              <a:rPr lang="en-IN" sz="2400" b="1" dirty="0">
                <a:solidFill>
                  <a:schemeClr val="bg1"/>
                </a:solidFill>
              </a:rPr>
              <a:t>1417030321 – BROKEBACK MOUNTAIN</a:t>
            </a:r>
            <a:endParaRPr lang="en-IN" sz="2400" b="1" dirty="0">
              <a:solidFill>
                <a:schemeClr val="lt1"/>
              </a:solidFill>
              <a:ea typeface="Calibri"/>
              <a:cs typeface="Calibri"/>
              <a:sym typeface="Calibri"/>
            </a:endParaRPr>
          </a:p>
        </p:txBody>
      </p:sp>
      <p:sp>
        <p:nvSpPr>
          <p:cNvPr id="68" name="Google Shape;259;g17efe450570_0_9"/>
          <p:cNvSpPr txBox="1"/>
          <p:nvPr/>
        </p:nvSpPr>
        <p:spPr>
          <a:xfrm>
            <a:off x="9330616" y="7192748"/>
            <a:ext cx="6398827" cy="521100"/>
          </a:xfrm>
          <a:prstGeom prst="rect">
            <a:avLst/>
          </a:prstGeom>
          <a:noFill/>
          <a:ln>
            <a:noFill/>
          </a:ln>
        </p:spPr>
        <p:txBody>
          <a:bodyPr spcFirstLastPara="1" wrap="square" lIns="91425" tIns="45700" rIns="91425" bIns="45700" anchor="t" anchorCtr="0">
            <a:noAutofit/>
          </a:bodyPr>
          <a:lstStyle/>
          <a:p>
            <a:pPr lvl="0" algn="ctr"/>
            <a:r>
              <a:rPr lang="en-IN" sz="2400" b="1" dirty="0">
                <a:solidFill>
                  <a:schemeClr val="bg1"/>
                </a:solidFill>
              </a:rPr>
              <a:t>B00004UFRO – SONY WCS999 WIRELESS CAMCORDER MICROPHONE FOR DCR-DVD101</a:t>
            </a:r>
            <a:endParaRPr lang="en-IN" sz="2400" b="1" dirty="0">
              <a:solidFill>
                <a:schemeClr val="lt1"/>
              </a:solidFill>
              <a:ea typeface="Calibri"/>
              <a:cs typeface="Calibri"/>
              <a:sym typeface="Calibri"/>
            </a:endParaRPr>
          </a:p>
        </p:txBody>
      </p:sp>
    </p:spTree>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9CC2CF1-A8AA-CE6E-C016-7DF7D73E043A}"/>
              </a:ext>
            </a:extLst>
          </p:cNvPr>
          <p:cNvGraphicFramePr>
            <a:graphicFrameLocks noGrp="1"/>
          </p:cNvGraphicFramePr>
          <p:nvPr>
            <p:extLst>
              <p:ext uri="{D42A27DB-BD31-4B8C-83A1-F6EECF244321}">
                <p14:modId xmlns:p14="http://schemas.microsoft.com/office/powerpoint/2010/main" val="2049544131"/>
              </p:ext>
            </p:extLst>
          </p:nvPr>
        </p:nvGraphicFramePr>
        <p:xfrm>
          <a:off x="1094141" y="1409700"/>
          <a:ext cx="16421100" cy="8364176"/>
        </p:xfrm>
        <a:graphic>
          <a:graphicData uri="http://schemas.openxmlformats.org/drawingml/2006/table">
            <a:tbl>
              <a:tblPr firstRow="1" bandRow="1">
                <a:tableStyleId>{5C22544A-7EE6-4342-B048-85BDC9FD1C3A}</a:tableStyleId>
              </a:tblPr>
              <a:tblGrid>
                <a:gridCol w="4105275">
                  <a:extLst>
                    <a:ext uri="{9D8B030D-6E8A-4147-A177-3AD203B41FA5}">
                      <a16:colId xmlns:a16="http://schemas.microsoft.com/office/drawing/2014/main" val="1107608973"/>
                    </a:ext>
                  </a:extLst>
                </a:gridCol>
                <a:gridCol w="4105275">
                  <a:extLst>
                    <a:ext uri="{9D8B030D-6E8A-4147-A177-3AD203B41FA5}">
                      <a16:colId xmlns:a16="http://schemas.microsoft.com/office/drawing/2014/main" val="671258235"/>
                    </a:ext>
                  </a:extLst>
                </a:gridCol>
                <a:gridCol w="4105275">
                  <a:extLst>
                    <a:ext uri="{9D8B030D-6E8A-4147-A177-3AD203B41FA5}">
                      <a16:colId xmlns:a16="http://schemas.microsoft.com/office/drawing/2014/main" val="2649544239"/>
                    </a:ext>
                  </a:extLst>
                </a:gridCol>
                <a:gridCol w="4105275">
                  <a:extLst>
                    <a:ext uri="{9D8B030D-6E8A-4147-A177-3AD203B41FA5}">
                      <a16:colId xmlns:a16="http://schemas.microsoft.com/office/drawing/2014/main" val="3235236828"/>
                    </a:ext>
                  </a:extLst>
                </a:gridCol>
              </a:tblGrid>
              <a:tr h="0">
                <a:tc>
                  <a:txBody>
                    <a:bodyPr/>
                    <a:lstStyle/>
                    <a:p>
                      <a:pPr algn="ctr"/>
                      <a:r>
                        <a:rPr lang="en-IN" sz="2800" b="1" i="0" u="none" strike="noStrike" baseline="0" dirty="0">
                          <a:solidFill>
                            <a:srgbClr val="FFFFFF"/>
                          </a:solidFill>
                          <a:latin typeface="Times New Roman" panose="02020603050405020304" pitchFamily="18" charset="0"/>
                          <a:cs typeface="Times New Roman" panose="02020603050405020304" pitchFamily="18" charset="0"/>
                        </a:rPr>
                        <a:t>Title	</a:t>
                      </a:r>
                    </a:p>
                  </a:txBody>
                  <a:tcPr/>
                </a:tc>
                <a:tc>
                  <a:txBody>
                    <a:bodyPr/>
                    <a:lstStyle/>
                    <a:p>
                      <a:pPr algn="ctr"/>
                      <a:r>
                        <a:rPr lang="en-IN" sz="2800" b="1" i="0" u="none" strike="noStrike" baseline="0" dirty="0">
                          <a:solidFill>
                            <a:srgbClr val="FFFFFF"/>
                          </a:solidFill>
                          <a:latin typeface="Times New Roman" panose="02020603050405020304" pitchFamily="18" charset="0"/>
                          <a:cs typeface="Times New Roman" panose="02020603050405020304" pitchFamily="18" charset="0"/>
                        </a:rPr>
                        <a:t>Musical Instrument</a:t>
                      </a:r>
                    </a:p>
                  </a:txBody>
                  <a:tcPr/>
                </a:tc>
                <a:tc>
                  <a:txBody>
                    <a:bodyPr/>
                    <a:lstStyle/>
                    <a:p>
                      <a:pPr algn="ctr"/>
                      <a:r>
                        <a:rPr lang="en-IN" sz="2800" b="1" i="0" u="none" strike="noStrike" baseline="0" dirty="0">
                          <a:solidFill>
                            <a:srgbClr val="FFFFFF"/>
                          </a:solidFill>
                          <a:latin typeface="Times New Roman" panose="02020603050405020304" pitchFamily="18" charset="0"/>
                          <a:cs typeface="Times New Roman" panose="02020603050405020304" pitchFamily="18" charset="0"/>
                        </a:rPr>
                        <a:t>Digital Music Data</a:t>
                      </a:r>
                    </a:p>
                  </a:txBody>
                  <a:tcPr/>
                </a:tc>
                <a:tc>
                  <a:txBody>
                    <a:bodyPr/>
                    <a:lstStyle/>
                    <a:p>
                      <a:pPr algn="ctr"/>
                      <a:r>
                        <a:rPr lang="en-IN" sz="2800" b="1" i="0" u="none" strike="noStrike" baseline="0" dirty="0">
                          <a:solidFill>
                            <a:srgbClr val="FFFFFF"/>
                          </a:solidFill>
                          <a:latin typeface="Times New Roman" panose="02020603050405020304" pitchFamily="18" charset="0"/>
                          <a:cs typeface="Times New Roman" panose="02020603050405020304" pitchFamily="18" charset="0"/>
                        </a:rPr>
                        <a:t>Amazon Instant Video</a:t>
                      </a:r>
                    </a:p>
                  </a:txBody>
                  <a:tcPr/>
                </a:tc>
                <a:extLst>
                  <a:ext uri="{0D108BD9-81ED-4DB2-BD59-A6C34878D82A}">
                    <a16:rowId xmlns:a16="http://schemas.microsoft.com/office/drawing/2014/main" val="2892119630"/>
                  </a:ext>
                </a:extLst>
              </a:tr>
              <a:tr h="880014">
                <a:tc>
                  <a:txBody>
                    <a:bodyPr/>
                    <a:lstStyle/>
                    <a:p>
                      <a:pPr algn="l"/>
                      <a:r>
                        <a:rPr lang="en-IN" sz="2400" b="1" i="0" u="none" strike="noStrike" baseline="0" dirty="0">
                          <a:solidFill>
                            <a:srgbClr val="000000"/>
                          </a:solidFill>
                          <a:latin typeface="Times New Roman" panose="02020603050405020304" pitchFamily="18" charset="0"/>
                          <a:cs typeface="Times New Roman" panose="02020603050405020304" pitchFamily="18" charset="0"/>
                        </a:rPr>
                        <a:t>1. Pre-processing	</a:t>
                      </a:r>
                    </a:p>
                  </a:txBody>
                  <a:tcPr/>
                </a:tc>
                <a:tc>
                  <a:txBody>
                    <a:bodyPr/>
                    <a:lstStyle/>
                    <a:p>
                      <a:pPr algn="l"/>
                      <a:r>
                        <a:rPr lang="en-IN" sz="2400" b="1" i="0" u="none" strike="noStrike" baseline="0" dirty="0">
                          <a:solidFill>
                            <a:srgbClr val="000000"/>
                          </a:solidFill>
                          <a:latin typeface="Times New Roman" panose="02020603050405020304" pitchFamily="18" charset="0"/>
                          <a:cs typeface="Times New Roman" panose="02020603050405020304" pitchFamily="18" charset="0"/>
                        </a:rPr>
                        <a:t>Null Value Dropped</a:t>
                      </a:r>
                    </a:p>
                  </a:txBody>
                  <a:tcPr/>
                </a:tc>
                <a:tc>
                  <a:txBody>
                    <a:bodyPr/>
                    <a:lstStyle/>
                    <a:p>
                      <a:pPr algn="l"/>
                      <a:r>
                        <a:rPr lang="en-IN" sz="2400" b="1" i="0" u="none" strike="noStrike" baseline="0" dirty="0">
                          <a:solidFill>
                            <a:srgbClr val="000000"/>
                          </a:solidFill>
                          <a:latin typeface="Times New Roman" panose="02020603050405020304" pitchFamily="18" charset="0"/>
                          <a:cs typeface="Times New Roman" panose="02020603050405020304" pitchFamily="18" charset="0"/>
                        </a:rPr>
                        <a:t>Null Values Imputation	</a:t>
                      </a:r>
                    </a:p>
                  </a:txBody>
                  <a:tcPr/>
                </a:tc>
                <a:tc>
                  <a:txBody>
                    <a:bodyPr/>
                    <a:lstStyle/>
                    <a:p>
                      <a:pPr algn="l"/>
                      <a:r>
                        <a:rPr lang="en-IN" sz="2400" b="1" i="0" u="none" strike="noStrike" baseline="0" dirty="0">
                          <a:solidFill>
                            <a:srgbClr val="000000"/>
                          </a:solidFill>
                          <a:latin typeface="Times New Roman" panose="02020603050405020304" pitchFamily="18" charset="0"/>
                          <a:cs typeface="Times New Roman" panose="02020603050405020304" pitchFamily="18" charset="0"/>
                        </a:rPr>
                        <a:t>Null Values Imputation	</a:t>
                      </a:r>
                    </a:p>
                  </a:txBody>
                  <a:tcPr/>
                </a:tc>
                <a:extLst>
                  <a:ext uri="{0D108BD9-81ED-4DB2-BD59-A6C34878D82A}">
                    <a16:rowId xmlns:a16="http://schemas.microsoft.com/office/drawing/2014/main" val="51612639"/>
                  </a:ext>
                </a:extLst>
              </a:tr>
              <a:tr h="792013">
                <a:tc>
                  <a:txBody>
                    <a:bodyPr/>
                    <a:lstStyle/>
                    <a:p>
                      <a:pPr algn="l"/>
                      <a:r>
                        <a:rPr lang="sv-SE" sz="2400" b="1" i="0" u="none" strike="noStrike" baseline="0" dirty="0">
                          <a:solidFill>
                            <a:srgbClr val="000000"/>
                          </a:solidFill>
                          <a:latin typeface="Times New Roman" panose="02020603050405020304" pitchFamily="18" charset="0"/>
                          <a:cs typeface="Times New Roman" panose="02020603050405020304" pitchFamily="18" charset="0"/>
                        </a:rPr>
                        <a:t>2. Sentiment Analysis</a:t>
                      </a:r>
                    </a:p>
                  </a:txBody>
                  <a:tcPr/>
                </a:tc>
                <a:tc>
                  <a:txBody>
                    <a:bodyPr/>
                    <a:lstStyle/>
                    <a:p>
                      <a:pPr algn="l"/>
                      <a:r>
                        <a:rPr lang="sv-SE" sz="2400" b="1" i="0" u="none" strike="noStrike" baseline="0" dirty="0">
                          <a:solidFill>
                            <a:srgbClr val="000000"/>
                          </a:solidFill>
                          <a:latin typeface="Times New Roman" panose="02020603050405020304" pitchFamily="18" charset="0"/>
                          <a:cs typeface="Times New Roman" panose="02020603050405020304" pitchFamily="18" charset="0"/>
                        </a:rPr>
                        <a:t>TFIDF, VADER	</a:t>
                      </a:r>
                    </a:p>
                  </a:txBody>
                  <a:tcPr/>
                </a:tc>
                <a:tc>
                  <a:txBody>
                    <a:bodyPr/>
                    <a:lstStyle/>
                    <a:p>
                      <a:pPr lvl="0" algn="l"/>
                      <a:r>
                        <a:rPr lang="sv-SE" sz="2400" b="1" i="0" u="none" strike="noStrike" baseline="0" dirty="0">
                          <a:solidFill>
                            <a:srgbClr val="000000"/>
                          </a:solidFill>
                          <a:latin typeface="Times New Roman" panose="02020603050405020304" pitchFamily="18" charset="0"/>
                          <a:cs typeface="Times New Roman" panose="02020603050405020304" pitchFamily="18" charset="0"/>
                        </a:rPr>
                        <a:t>TFIDF, VADER	</a:t>
                      </a:r>
                    </a:p>
                  </a:txBody>
                  <a:tcPr/>
                </a:tc>
                <a:tc>
                  <a:txBody>
                    <a:bodyPr/>
                    <a:lstStyle/>
                    <a:p>
                      <a:pPr algn="l"/>
                      <a:r>
                        <a:rPr lang="sv-SE" sz="2400" b="1" i="0" u="none" strike="noStrike" baseline="0" dirty="0">
                          <a:solidFill>
                            <a:srgbClr val="000000"/>
                          </a:solidFill>
                          <a:latin typeface="Times New Roman" panose="02020603050405020304" pitchFamily="18" charset="0"/>
                          <a:cs typeface="Times New Roman" panose="02020603050405020304" pitchFamily="18" charset="0"/>
                        </a:rPr>
                        <a:t>TFIDF, VADER	</a:t>
                      </a:r>
                    </a:p>
                  </a:txBody>
                  <a:tcPr/>
                </a:tc>
                <a:extLst>
                  <a:ext uri="{0D108BD9-81ED-4DB2-BD59-A6C34878D82A}">
                    <a16:rowId xmlns:a16="http://schemas.microsoft.com/office/drawing/2014/main" val="230449040"/>
                  </a:ext>
                </a:extLst>
              </a:tr>
              <a:tr h="612185">
                <a:tc>
                  <a:txBody>
                    <a:bodyPr/>
                    <a:lstStyle/>
                    <a:p>
                      <a:pPr algn="l"/>
                      <a:r>
                        <a:rPr lang="en-IN" sz="2400" b="1" i="0" u="none" strike="noStrike" baseline="0" dirty="0">
                          <a:solidFill>
                            <a:srgbClr val="000000"/>
                          </a:solidFill>
                          <a:latin typeface="Times New Roman" panose="02020603050405020304" pitchFamily="18" charset="0"/>
                          <a:cs typeface="Times New Roman" panose="02020603050405020304" pitchFamily="18" charset="0"/>
                        </a:rPr>
                        <a:t>3. Models</a:t>
                      </a:r>
                    </a:p>
                  </a:txBody>
                  <a:tcPr/>
                </a:tc>
                <a:tc>
                  <a:txBody>
                    <a:bodyPr/>
                    <a:lstStyle/>
                    <a:p>
                      <a:pPr algn="l"/>
                      <a:r>
                        <a:rPr lang="en-IN" sz="2400" b="1" i="0" u="none" strike="noStrike" baseline="0" dirty="0">
                          <a:solidFill>
                            <a:srgbClr val="000000"/>
                          </a:solidFill>
                          <a:latin typeface="Times New Roman" panose="02020603050405020304" pitchFamily="18" charset="0"/>
                          <a:cs typeface="Times New Roman" panose="02020603050405020304" pitchFamily="18" charset="0"/>
                        </a:rPr>
                        <a:t>Logistic Regression	</a:t>
                      </a:r>
                    </a:p>
                  </a:txBody>
                  <a:tcPr/>
                </a:tc>
                <a:tc>
                  <a:txBody>
                    <a:bodyPr/>
                    <a:lstStyle/>
                    <a:p>
                      <a:pPr algn="l"/>
                      <a:r>
                        <a:rPr lang="en-IN" sz="2400" b="1" i="0" u="none" strike="noStrike" baseline="0" dirty="0">
                          <a:solidFill>
                            <a:srgbClr val="000000"/>
                          </a:solidFill>
                          <a:latin typeface="Times New Roman" panose="02020603050405020304" pitchFamily="18" charset="0"/>
                          <a:cs typeface="Times New Roman" panose="02020603050405020304" pitchFamily="18" charset="0"/>
                        </a:rPr>
                        <a:t>Logistic Regression	</a:t>
                      </a:r>
                    </a:p>
                  </a:txBody>
                  <a:tcPr/>
                </a:tc>
                <a:tc>
                  <a:txBody>
                    <a:bodyPr/>
                    <a:lstStyle/>
                    <a:p>
                      <a:pPr algn="l"/>
                      <a:r>
                        <a:rPr lang="en-IN" sz="2400" b="1" i="0" u="none" strike="noStrike" baseline="0" dirty="0">
                          <a:solidFill>
                            <a:srgbClr val="000000"/>
                          </a:solidFill>
                          <a:latin typeface="Times New Roman" panose="02020603050405020304" pitchFamily="18" charset="0"/>
                          <a:cs typeface="Times New Roman" panose="02020603050405020304" pitchFamily="18" charset="0"/>
                        </a:rPr>
                        <a:t>Logistic Regression	</a:t>
                      </a:r>
                    </a:p>
                  </a:txBody>
                  <a:tcPr/>
                </a:tc>
                <a:extLst>
                  <a:ext uri="{0D108BD9-81ED-4DB2-BD59-A6C34878D82A}">
                    <a16:rowId xmlns:a16="http://schemas.microsoft.com/office/drawing/2014/main" val="905084968"/>
                  </a:ext>
                </a:extLst>
              </a:tr>
              <a:tr h="612185">
                <a:tc>
                  <a:txBody>
                    <a:bodyPr/>
                    <a:lstStyle/>
                    <a:p>
                      <a:pPr algn="l"/>
                      <a:r>
                        <a:rPr lang="en-US" sz="2400" b="1" i="0" u="none" strike="noStrike" baseline="0" dirty="0">
                          <a:solidFill>
                            <a:srgbClr val="000000"/>
                          </a:solidFill>
                          <a:latin typeface="Times New Roman" panose="02020603050405020304" pitchFamily="18" charset="0"/>
                          <a:cs typeface="Times New Roman" panose="02020603050405020304" pitchFamily="18" charset="0"/>
                        </a:rPr>
                        <a:t>4. Evaluation - Accuracy	</a:t>
                      </a:r>
                    </a:p>
                  </a:txBody>
                  <a:tcPr/>
                </a:tc>
                <a:tc>
                  <a:txBody>
                    <a:bodyPr/>
                    <a:lstStyle/>
                    <a:p>
                      <a:pPr algn="l"/>
                      <a:r>
                        <a:rPr lang="en-US" sz="2400" b="1" i="0" u="none" strike="noStrike" baseline="0" dirty="0">
                          <a:solidFill>
                            <a:srgbClr val="000000"/>
                          </a:solidFill>
                          <a:latin typeface="Times New Roman" panose="02020603050405020304" pitchFamily="18" charset="0"/>
                          <a:cs typeface="Times New Roman" panose="02020603050405020304" pitchFamily="18" charset="0"/>
                        </a:rPr>
                        <a:t>86%</a:t>
                      </a:r>
                    </a:p>
                  </a:txBody>
                  <a:tcPr/>
                </a:tc>
                <a:tc>
                  <a:txBody>
                    <a:bodyPr/>
                    <a:lstStyle/>
                    <a:p>
                      <a:pPr algn="l"/>
                      <a:r>
                        <a:rPr lang="en-US" sz="2400" b="1" i="0" u="none" strike="noStrike" baseline="0" dirty="0">
                          <a:solidFill>
                            <a:srgbClr val="000000"/>
                          </a:solidFill>
                          <a:latin typeface="Times New Roman" panose="02020603050405020304" pitchFamily="18" charset="0"/>
                          <a:cs typeface="Times New Roman" panose="02020603050405020304" pitchFamily="18" charset="0"/>
                        </a:rPr>
                        <a:t>92%</a:t>
                      </a:r>
                    </a:p>
                  </a:txBody>
                  <a:tcPr/>
                </a:tc>
                <a:tc>
                  <a:txBody>
                    <a:bodyPr/>
                    <a:lstStyle/>
                    <a:p>
                      <a:pPr algn="l"/>
                      <a:r>
                        <a:rPr lang="en-US" sz="2400" b="1" i="0" u="none" strike="noStrike" baseline="0" dirty="0">
                          <a:solidFill>
                            <a:srgbClr val="000000"/>
                          </a:solidFill>
                          <a:latin typeface="Times New Roman" panose="02020603050405020304" pitchFamily="18" charset="0"/>
                          <a:cs typeface="Times New Roman" panose="02020603050405020304" pitchFamily="18" charset="0"/>
                        </a:rPr>
                        <a:t>88%	</a:t>
                      </a:r>
                    </a:p>
                  </a:txBody>
                  <a:tcPr/>
                </a:tc>
                <a:extLst>
                  <a:ext uri="{0D108BD9-81ED-4DB2-BD59-A6C34878D82A}">
                    <a16:rowId xmlns:a16="http://schemas.microsoft.com/office/drawing/2014/main" val="1693686257"/>
                  </a:ext>
                </a:extLst>
              </a:tr>
              <a:tr h="612185">
                <a:tc>
                  <a:txBody>
                    <a:bodyPr/>
                    <a:lstStyle/>
                    <a:p>
                      <a:pPr algn="l"/>
                      <a:r>
                        <a:rPr lang="en-IN" sz="2400" b="1" i="0" u="none" strike="noStrike" baseline="0" dirty="0">
                          <a:solidFill>
                            <a:srgbClr val="000000"/>
                          </a:solidFill>
                          <a:latin typeface="Times New Roman" panose="02020603050405020304" pitchFamily="18" charset="0"/>
                          <a:cs typeface="Times New Roman" panose="02020603050405020304" pitchFamily="18" charset="0"/>
                        </a:rPr>
                        <a:t>5. Evaluation - F1</a:t>
                      </a:r>
                    </a:p>
                  </a:txBody>
                  <a:tcPr/>
                </a:tc>
                <a:tc>
                  <a:txBody>
                    <a:bodyPr/>
                    <a:lstStyle/>
                    <a:p>
                      <a:pPr algn="l"/>
                      <a:r>
                        <a:rPr lang="en-IN" sz="2400" b="1" i="0" u="none" strike="noStrike" baseline="0" dirty="0">
                          <a:solidFill>
                            <a:srgbClr val="000000"/>
                          </a:solidFill>
                          <a:latin typeface="Times New Roman" panose="02020603050405020304" pitchFamily="18" charset="0"/>
                          <a:cs typeface="Times New Roman" panose="02020603050405020304" pitchFamily="18" charset="0"/>
                        </a:rPr>
                        <a:t>84%</a:t>
                      </a:r>
                    </a:p>
                  </a:txBody>
                  <a:tcPr/>
                </a:tc>
                <a:tc>
                  <a:txBody>
                    <a:bodyPr/>
                    <a:lstStyle/>
                    <a:p>
                      <a:pPr algn="l"/>
                      <a:r>
                        <a:rPr lang="en-IN" sz="2400" b="1" i="0" u="none" strike="noStrike" baseline="0" dirty="0">
                          <a:solidFill>
                            <a:srgbClr val="000000"/>
                          </a:solidFill>
                          <a:latin typeface="Times New Roman" panose="02020603050405020304" pitchFamily="18" charset="0"/>
                          <a:cs typeface="Times New Roman" panose="02020603050405020304" pitchFamily="18" charset="0"/>
                        </a:rPr>
                        <a:t>90%</a:t>
                      </a:r>
                    </a:p>
                  </a:txBody>
                  <a:tcPr/>
                </a:tc>
                <a:tc>
                  <a:txBody>
                    <a:bodyPr/>
                    <a:lstStyle/>
                    <a:p>
                      <a:pPr algn="l"/>
                      <a:r>
                        <a:rPr lang="en-IN" sz="2400" b="1" i="0" u="none" strike="noStrike" baseline="0" dirty="0">
                          <a:solidFill>
                            <a:srgbClr val="000000"/>
                          </a:solidFill>
                          <a:latin typeface="Times New Roman" panose="02020603050405020304" pitchFamily="18" charset="0"/>
                          <a:cs typeface="Times New Roman" panose="02020603050405020304" pitchFamily="18" charset="0"/>
                        </a:rPr>
                        <a:t>86%	</a:t>
                      </a:r>
                    </a:p>
                  </a:txBody>
                  <a:tcPr/>
                </a:tc>
                <a:extLst>
                  <a:ext uri="{0D108BD9-81ED-4DB2-BD59-A6C34878D82A}">
                    <a16:rowId xmlns:a16="http://schemas.microsoft.com/office/drawing/2014/main" val="3709102265"/>
                  </a:ext>
                </a:extLst>
              </a:tr>
              <a:tr h="612185">
                <a:tc>
                  <a:txBody>
                    <a:bodyPr/>
                    <a:lstStyle/>
                    <a:p>
                      <a:pPr algn="l"/>
                      <a:r>
                        <a:rPr lang="en-IN" sz="2400" b="1" i="0" u="none" strike="noStrike" baseline="0" dirty="0">
                          <a:solidFill>
                            <a:srgbClr val="000000"/>
                          </a:solidFill>
                          <a:latin typeface="Times New Roman" panose="02020603050405020304" pitchFamily="18" charset="0"/>
                          <a:cs typeface="Times New Roman" panose="02020603050405020304" pitchFamily="18" charset="0"/>
                        </a:rPr>
                        <a:t>6. Clustering</a:t>
                      </a:r>
                    </a:p>
                  </a:txBody>
                  <a:tcPr/>
                </a:tc>
                <a:tc>
                  <a:txBody>
                    <a:bodyPr/>
                    <a:lstStyle/>
                    <a:p>
                      <a:pPr algn="l"/>
                      <a:r>
                        <a:rPr lang="en-IN" sz="2400" b="1" i="0" u="none" strike="noStrike" baseline="0" dirty="0">
                          <a:solidFill>
                            <a:srgbClr val="000000"/>
                          </a:solidFill>
                          <a:latin typeface="Times New Roman" panose="02020603050405020304" pitchFamily="18" charset="0"/>
                          <a:cs typeface="Times New Roman" panose="02020603050405020304" pitchFamily="18" charset="0"/>
                        </a:rPr>
                        <a:t>Kmeans Clustering	</a:t>
                      </a:r>
                    </a:p>
                  </a:txBody>
                  <a:tcPr/>
                </a:tc>
                <a:tc>
                  <a:txBody>
                    <a:bodyPr/>
                    <a:lstStyle/>
                    <a:p>
                      <a:pPr algn="l"/>
                      <a:r>
                        <a:rPr lang="en-IN" sz="2400" b="1" i="0" u="none" strike="noStrike" baseline="0" dirty="0">
                          <a:solidFill>
                            <a:srgbClr val="000000"/>
                          </a:solidFill>
                          <a:latin typeface="Times New Roman" panose="02020603050405020304" pitchFamily="18" charset="0"/>
                          <a:cs typeface="Times New Roman" panose="02020603050405020304" pitchFamily="18" charset="0"/>
                        </a:rPr>
                        <a:t>Kmeans Clustering</a:t>
                      </a:r>
                      <a:endParaRPr lang="en-IN" sz="2400" b="1" dirty="0">
                        <a:latin typeface="Times New Roman" panose="02020603050405020304" pitchFamily="18" charset="0"/>
                        <a:cs typeface="Times New Roman" panose="02020603050405020304" pitchFamily="18" charset="0"/>
                      </a:endParaRPr>
                    </a:p>
                  </a:txBody>
                  <a:tcPr/>
                </a:tc>
                <a:tc>
                  <a:txBody>
                    <a:bodyPr/>
                    <a:lstStyle/>
                    <a:p>
                      <a:pPr algn="l"/>
                      <a:r>
                        <a:rPr lang="en-IN" sz="2400" b="1" i="0" u="none" strike="noStrike" baseline="0" dirty="0">
                          <a:solidFill>
                            <a:srgbClr val="000000"/>
                          </a:solidFill>
                          <a:latin typeface="Times New Roman" panose="02020603050405020304" pitchFamily="18" charset="0"/>
                          <a:cs typeface="Times New Roman" panose="02020603050405020304" pitchFamily="18" charset="0"/>
                        </a:rPr>
                        <a:t>Kmeans Clustering</a:t>
                      </a:r>
                      <a:endParaRPr lang="en-IN"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28947298"/>
                  </a:ext>
                </a:extLst>
              </a:tr>
              <a:tr h="612185">
                <a:tc>
                  <a:txBody>
                    <a:bodyPr/>
                    <a:lstStyle/>
                    <a:p>
                      <a:pPr algn="l"/>
                      <a:r>
                        <a:rPr lang="en-IN" sz="2400" b="1" i="0" u="none" strike="noStrike" baseline="0" dirty="0">
                          <a:solidFill>
                            <a:srgbClr val="000000"/>
                          </a:solidFill>
                          <a:latin typeface="Times New Roman" panose="02020603050405020304" pitchFamily="18" charset="0"/>
                          <a:cs typeface="Times New Roman" panose="02020603050405020304" pitchFamily="18" charset="0"/>
                        </a:rPr>
                        <a:t>7. TSA</a:t>
                      </a:r>
                    </a:p>
                  </a:txBody>
                  <a:tcPr/>
                </a:tc>
                <a:tc>
                  <a:txBody>
                    <a:bodyPr/>
                    <a:lstStyle/>
                    <a:p>
                      <a:pPr algn="l"/>
                      <a:r>
                        <a:rPr lang="en-IN" sz="2400" b="1" i="0" u="none" strike="noStrike" baseline="0" dirty="0">
                          <a:solidFill>
                            <a:srgbClr val="000000"/>
                          </a:solidFill>
                          <a:latin typeface="Times New Roman" panose="02020603050405020304" pitchFamily="18" charset="0"/>
                          <a:cs typeface="Times New Roman" panose="02020603050405020304" pitchFamily="18" charset="0"/>
                        </a:rPr>
                        <a:t>SARIMA	</a:t>
                      </a:r>
                    </a:p>
                  </a:txBody>
                  <a:tcPr/>
                </a:tc>
                <a:tc>
                  <a:txBody>
                    <a:bodyPr/>
                    <a:lstStyle/>
                    <a:p>
                      <a:pPr algn="l"/>
                      <a:r>
                        <a:rPr lang="en-IN" sz="2400" b="1" i="0" u="none" strike="noStrike" baseline="0" dirty="0">
                          <a:solidFill>
                            <a:srgbClr val="000000"/>
                          </a:solidFill>
                          <a:latin typeface="Times New Roman" panose="02020603050405020304" pitchFamily="18" charset="0"/>
                          <a:cs typeface="Times New Roman" panose="02020603050405020304" pitchFamily="18" charset="0"/>
                        </a:rPr>
                        <a:t>SARIMA</a:t>
                      </a:r>
                      <a:endParaRPr lang="en-IN" sz="2400" b="1" dirty="0">
                        <a:latin typeface="Times New Roman" panose="02020603050405020304" pitchFamily="18" charset="0"/>
                        <a:cs typeface="Times New Roman" panose="02020603050405020304" pitchFamily="18" charset="0"/>
                      </a:endParaRPr>
                    </a:p>
                  </a:txBody>
                  <a:tcPr/>
                </a:tc>
                <a:tc>
                  <a:txBody>
                    <a:bodyPr/>
                    <a:lstStyle/>
                    <a:p>
                      <a:pPr algn="l"/>
                      <a:r>
                        <a:rPr lang="en-IN" sz="2400" b="1" i="0" u="none" strike="noStrike" baseline="0" dirty="0">
                          <a:solidFill>
                            <a:srgbClr val="000000"/>
                          </a:solidFill>
                          <a:latin typeface="Times New Roman" panose="02020603050405020304" pitchFamily="18" charset="0"/>
                          <a:cs typeface="Times New Roman" panose="02020603050405020304" pitchFamily="18" charset="0"/>
                        </a:rPr>
                        <a:t>SARIMA</a:t>
                      </a:r>
                      <a:endParaRPr lang="en-IN"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20212761"/>
                  </a:ext>
                </a:extLst>
              </a:tr>
              <a:tr h="854433">
                <a:tc>
                  <a:txBody>
                    <a:bodyPr/>
                    <a:lstStyle/>
                    <a:p>
                      <a:pPr algn="l"/>
                      <a:r>
                        <a:rPr lang="en-US" sz="2400" b="1" i="0" u="none" strike="noStrike" baseline="0" dirty="0">
                          <a:solidFill>
                            <a:srgbClr val="000000"/>
                          </a:solidFill>
                          <a:latin typeface="Times New Roman" panose="02020603050405020304" pitchFamily="18" charset="0"/>
                          <a:cs typeface="Times New Roman" panose="02020603050405020304" pitchFamily="18" charset="0"/>
                        </a:rPr>
                        <a:t>8. Forecasted Pos, Neg Sentiment</a:t>
                      </a:r>
                    </a:p>
                  </a:txBody>
                  <a:tcPr/>
                </a:tc>
                <a:tc>
                  <a:txBody>
                    <a:bodyPr/>
                    <a:lstStyle/>
                    <a:p>
                      <a:pPr algn="l"/>
                      <a:r>
                        <a:rPr lang="en-US" sz="2400" b="1" i="0" u="none" strike="noStrike" baseline="0" dirty="0">
                          <a:solidFill>
                            <a:srgbClr val="000000"/>
                          </a:solidFill>
                          <a:latin typeface="Times New Roman" panose="02020603050405020304" pitchFamily="18" charset="0"/>
                          <a:cs typeface="Times New Roman" panose="02020603050405020304" pitchFamily="18" charset="0"/>
                        </a:rPr>
                        <a:t>Sharp upward, mild upward	</a:t>
                      </a:r>
                    </a:p>
                  </a:txBody>
                  <a:tcPr/>
                </a:tc>
                <a:tc>
                  <a:txBody>
                    <a:bodyPr/>
                    <a:lstStyle/>
                    <a:p>
                      <a:pPr algn="l"/>
                      <a:r>
                        <a:rPr lang="en-US" sz="2400" b="1" i="0" u="none" strike="noStrike" baseline="0" dirty="0">
                          <a:solidFill>
                            <a:srgbClr val="000000"/>
                          </a:solidFill>
                          <a:latin typeface="Times New Roman" panose="02020603050405020304" pitchFamily="18" charset="0"/>
                          <a:cs typeface="Times New Roman" panose="02020603050405020304" pitchFamily="18" charset="0"/>
                        </a:rPr>
                        <a:t>Sharp upward, mild upward</a:t>
                      </a:r>
                      <a:endParaRPr lang="en-IN" sz="2400" b="1" dirty="0">
                        <a:latin typeface="Times New Roman" panose="02020603050405020304" pitchFamily="18" charset="0"/>
                        <a:cs typeface="Times New Roman" panose="02020603050405020304" pitchFamily="18" charset="0"/>
                      </a:endParaRPr>
                    </a:p>
                  </a:txBody>
                  <a:tcPr/>
                </a:tc>
                <a:tc>
                  <a:txBody>
                    <a:bodyPr/>
                    <a:lstStyle/>
                    <a:p>
                      <a:pPr algn="l"/>
                      <a:r>
                        <a:rPr lang="en-US" sz="2400" b="1" i="0" u="none" strike="noStrike" baseline="0" dirty="0">
                          <a:solidFill>
                            <a:srgbClr val="000000"/>
                          </a:solidFill>
                          <a:latin typeface="Times New Roman" panose="02020603050405020304" pitchFamily="18" charset="0"/>
                          <a:cs typeface="Times New Roman" panose="02020603050405020304" pitchFamily="18" charset="0"/>
                        </a:rPr>
                        <a:t>Sharp upward, mild upward</a:t>
                      </a:r>
                      <a:endParaRPr lang="en-IN" sz="24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74731989"/>
                  </a:ext>
                </a:extLst>
              </a:tr>
              <a:tr h="612185">
                <a:tc>
                  <a:txBody>
                    <a:bodyPr/>
                    <a:lstStyle/>
                    <a:p>
                      <a:pPr algn="l"/>
                      <a:r>
                        <a:rPr lang="en-US" sz="2400" b="1" i="0" u="none" strike="noStrike" baseline="0" dirty="0">
                          <a:solidFill>
                            <a:srgbClr val="000000"/>
                          </a:solidFill>
                          <a:latin typeface="Times New Roman" panose="02020603050405020304" pitchFamily="18" charset="0"/>
                          <a:cs typeface="Times New Roman" panose="02020603050405020304" pitchFamily="18" charset="0"/>
                        </a:rPr>
                        <a:t>9. Reviewer Name (Max)	</a:t>
                      </a:r>
                    </a:p>
                  </a:txBody>
                  <a:tcPr/>
                </a:tc>
                <a:tc>
                  <a:txBody>
                    <a:bodyPr/>
                    <a:lstStyle/>
                    <a:p>
                      <a:pPr algn="l"/>
                      <a:r>
                        <a:rPr lang="en-US" sz="2400" b="1" i="0" u="none" strike="noStrike" baseline="0" dirty="0">
                          <a:solidFill>
                            <a:srgbClr val="000000"/>
                          </a:solidFill>
                          <a:latin typeface="Times New Roman" panose="02020603050405020304" pitchFamily="18" charset="0"/>
                          <a:cs typeface="Times New Roman" panose="02020603050405020304" pitchFamily="18" charset="0"/>
                        </a:rPr>
                        <a:t>John</a:t>
                      </a:r>
                    </a:p>
                  </a:txBody>
                  <a:tcPr/>
                </a:tc>
                <a:tc>
                  <a:txBody>
                    <a:bodyPr/>
                    <a:lstStyle/>
                    <a:p>
                      <a:pPr algn="l"/>
                      <a:r>
                        <a:rPr lang="en-US" sz="2400" b="1" i="0" u="none" strike="noStrike" baseline="0" dirty="0">
                          <a:solidFill>
                            <a:srgbClr val="000000"/>
                          </a:solidFill>
                          <a:latin typeface="Times New Roman" panose="02020603050405020304" pitchFamily="18" charset="0"/>
                          <a:cs typeface="Times New Roman" panose="02020603050405020304" pitchFamily="18" charset="0"/>
                        </a:rPr>
                        <a:t>Michael	</a:t>
                      </a:r>
                    </a:p>
                  </a:txBody>
                  <a:tcPr/>
                </a:tc>
                <a:tc>
                  <a:txBody>
                    <a:bodyPr/>
                    <a:lstStyle/>
                    <a:p>
                      <a:pPr algn="l"/>
                      <a:r>
                        <a:rPr lang="en-US" sz="2400" b="1" i="0" u="none" strike="noStrike" baseline="0" dirty="0">
                          <a:solidFill>
                            <a:srgbClr val="000000"/>
                          </a:solidFill>
                          <a:latin typeface="Times New Roman" panose="02020603050405020304" pitchFamily="18" charset="0"/>
                          <a:cs typeface="Times New Roman" panose="02020603050405020304" pitchFamily="18" charset="0"/>
                        </a:rPr>
                        <a:t>Amazon Customer	</a:t>
                      </a:r>
                    </a:p>
                  </a:txBody>
                  <a:tcPr/>
                </a:tc>
                <a:extLst>
                  <a:ext uri="{0D108BD9-81ED-4DB2-BD59-A6C34878D82A}">
                    <a16:rowId xmlns:a16="http://schemas.microsoft.com/office/drawing/2014/main" val="2871298069"/>
                  </a:ext>
                </a:extLst>
              </a:tr>
              <a:tr h="854433">
                <a:tc>
                  <a:txBody>
                    <a:bodyPr/>
                    <a:lstStyle/>
                    <a:p>
                      <a:pPr algn="l"/>
                      <a:r>
                        <a:rPr lang="en-IN" sz="2400" b="1" i="0" u="none" strike="noStrike" baseline="0" dirty="0">
                          <a:solidFill>
                            <a:srgbClr val="000000"/>
                          </a:solidFill>
                          <a:latin typeface="Times New Roman" panose="02020603050405020304" pitchFamily="18" charset="0"/>
                          <a:cs typeface="Times New Roman" panose="02020603050405020304" pitchFamily="18" charset="0"/>
                        </a:rPr>
                        <a:t>10. Top and Bottom Product	</a:t>
                      </a:r>
                    </a:p>
                  </a:txBody>
                  <a:tcPr/>
                </a:tc>
                <a:tc>
                  <a:txBody>
                    <a:bodyPr/>
                    <a:lstStyle/>
                    <a:p>
                      <a:pPr algn="l"/>
                      <a:r>
                        <a:rPr lang="en-IN" sz="2400" b="1" i="0" u="none" strike="noStrike" baseline="0" dirty="0">
                          <a:solidFill>
                            <a:srgbClr val="000000"/>
                          </a:solidFill>
                          <a:latin typeface="Times New Roman" panose="02020603050405020304" pitchFamily="18" charset="0"/>
                          <a:cs typeface="Times New Roman" panose="02020603050405020304" pitchFamily="18" charset="0"/>
                        </a:rPr>
                        <a:t>B00004XQ83,B00006343B</a:t>
                      </a:r>
                    </a:p>
                  </a:txBody>
                  <a:tcPr/>
                </a:tc>
                <a:tc>
                  <a:txBody>
                    <a:bodyPr/>
                    <a:lstStyle/>
                    <a:p>
                      <a:pPr algn="l"/>
                      <a:r>
                        <a:rPr lang="en-IN" sz="2400" b="1" i="0" u="none" strike="noStrike" baseline="0" dirty="0">
                          <a:solidFill>
                            <a:srgbClr val="000000"/>
                          </a:solidFill>
                          <a:latin typeface="Times New Roman" panose="02020603050405020304" pitchFamily="18" charset="0"/>
                          <a:cs typeface="Times New Roman" panose="02020603050405020304" pitchFamily="18" charset="0"/>
                        </a:rPr>
                        <a:t>B004D1GZ2E,B0004K4AUZW	</a:t>
                      </a:r>
                    </a:p>
                  </a:txBody>
                  <a:tcPr/>
                </a:tc>
                <a:tc>
                  <a:txBody>
                    <a:bodyPr/>
                    <a:lstStyle/>
                    <a:p>
                      <a:pPr algn="l"/>
                      <a:r>
                        <a:rPr lang="en-IN" sz="2400" b="1" i="0" u="none" strike="noStrike" baseline="0" dirty="0">
                          <a:solidFill>
                            <a:srgbClr val="000000"/>
                          </a:solidFill>
                          <a:latin typeface="Times New Roman" panose="02020603050405020304" pitchFamily="18" charset="0"/>
                          <a:cs typeface="Times New Roman" panose="02020603050405020304" pitchFamily="18" charset="0"/>
                        </a:rPr>
                        <a:t>B002962RKE,B004GEYL9M	</a:t>
                      </a:r>
                    </a:p>
                  </a:txBody>
                  <a:tcPr/>
                </a:tc>
                <a:extLst>
                  <a:ext uri="{0D108BD9-81ED-4DB2-BD59-A6C34878D82A}">
                    <a16:rowId xmlns:a16="http://schemas.microsoft.com/office/drawing/2014/main" val="2376407279"/>
                  </a:ext>
                </a:extLst>
              </a:tr>
              <a:tr h="792013">
                <a:tc>
                  <a:txBody>
                    <a:bodyPr/>
                    <a:lstStyle/>
                    <a:p>
                      <a:pPr algn="l"/>
                      <a:r>
                        <a:rPr lang="en-IN" sz="2400" b="1" i="0" u="none" strike="noStrike" baseline="0" dirty="0">
                          <a:solidFill>
                            <a:srgbClr val="000000"/>
                          </a:solidFill>
                          <a:latin typeface="Times New Roman" panose="02020603050405020304" pitchFamily="18" charset="0"/>
                          <a:cs typeface="Times New Roman" panose="02020603050405020304" pitchFamily="18" charset="0"/>
                        </a:rPr>
                        <a:t>11. Recommended Product	</a:t>
                      </a:r>
                    </a:p>
                  </a:txBody>
                  <a:tcPr/>
                </a:tc>
                <a:tc>
                  <a:txBody>
                    <a:bodyPr/>
                    <a:lstStyle/>
                    <a:p>
                      <a:pPr algn="l"/>
                      <a:r>
                        <a:rPr lang="en-IN" sz="2400" b="1" i="0" u="none" strike="noStrike" baseline="0" dirty="0">
                          <a:solidFill>
                            <a:srgbClr val="000000"/>
                          </a:solidFill>
                          <a:latin typeface="Times New Roman" panose="02020603050405020304" pitchFamily="18" charset="0"/>
                          <a:cs typeface="Times New Roman" panose="02020603050405020304" pitchFamily="18" charset="0"/>
                        </a:rPr>
                        <a:t>B00004UFRO</a:t>
                      </a:r>
                    </a:p>
                  </a:txBody>
                  <a:tcPr/>
                </a:tc>
                <a:tc>
                  <a:txBody>
                    <a:bodyPr/>
                    <a:lstStyle/>
                    <a:p>
                      <a:pPr algn="l"/>
                      <a:r>
                        <a:rPr lang="en-IN" sz="2400" b="1" i="0" u="none" strike="noStrike" baseline="0" dirty="0">
                          <a:solidFill>
                            <a:srgbClr val="000000"/>
                          </a:solidFill>
                          <a:latin typeface="Times New Roman" panose="02020603050405020304" pitchFamily="18" charset="0"/>
                          <a:cs typeface="Times New Roman" panose="02020603050405020304" pitchFamily="18" charset="0"/>
                        </a:rPr>
                        <a:t>B00000016T	</a:t>
                      </a:r>
                    </a:p>
                  </a:txBody>
                  <a:tcPr/>
                </a:tc>
                <a:tc>
                  <a:txBody>
                    <a:bodyPr/>
                    <a:lstStyle/>
                    <a:p>
                      <a:pPr algn="l"/>
                      <a:r>
                        <a:rPr lang="en-IN" sz="2400" b="1" i="0" u="none" strike="noStrike" baseline="0" dirty="0">
                          <a:solidFill>
                            <a:srgbClr val="000000"/>
                          </a:solidFill>
                          <a:latin typeface="Times New Roman" panose="02020603050405020304" pitchFamily="18" charset="0"/>
                          <a:cs typeface="Times New Roman" panose="02020603050405020304" pitchFamily="18" charset="0"/>
                        </a:rPr>
                        <a:t>B000HZEHL6	</a:t>
                      </a:r>
                    </a:p>
                  </a:txBody>
                  <a:tcPr/>
                </a:tc>
                <a:extLst>
                  <a:ext uri="{0D108BD9-81ED-4DB2-BD59-A6C34878D82A}">
                    <a16:rowId xmlns:a16="http://schemas.microsoft.com/office/drawing/2014/main" val="3333106908"/>
                  </a:ext>
                </a:extLst>
              </a:tr>
            </a:tbl>
          </a:graphicData>
        </a:graphic>
      </p:graphicFrame>
      <p:sp>
        <p:nvSpPr>
          <p:cNvPr id="3" name="TextBox 2">
            <a:extLst>
              <a:ext uri="{FF2B5EF4-FFF2-40B4-BE49-F238E27FC236}">
                <a16:creationId xmlns:a16="http://schemas.microsoft.com/office/drawing/2014/main" id="{B0A16D45-7DD9-D34B-DFE0-782380B91895}"/>
              </a:ext>
            </a:extLst>
          </p:cNvPr>
          <p:cNvSpPr txBox="1"/>
          <p:nvPr/>
        </p:nvSpPr>
        <p:spPr>
          <a:xfrm>
            <a:off x="772759" y="197825"/>
            <a:ext cx="16742482" cy="861646"/>
          </a:xfrm>
          <a:prstGeom prst="rect">
            <a:avLst/>
          </a:prstGeom>
        </p:spPr>
        <p:txBody>
          <a:bodyPr lIns="0" tIns="0" rIns="0" bIns="0" rtlCol="0" anchor="t">
            <a:spAutoFit/>
          </a:bodyPr>
          <a:lstStyle/>
          <a:p>
            <a:pPr>
              <a:lnSpc>
                <a:spcPts val="7280"/>
              </a:lnSpc>
              <a:spcBef>
                <a:spcPct val="0"/>
              </a:spcBef>
            </a:pPr>
            <a:r>
              <a:rPr lang="en-US" sz="5200" dirty="0">
                <a:solidFill>
                  <a:srgbClr val="DFEB33"/>
                </a:solidFill>
                <a:latin typeface="Raleway Bold"/>
              </a:rPr>
              <a:t>SUMMARY TABLE</a:t>
            </a:r>
          </a:p>
        </p:txBody>
      </p:sp>
      <p:sp>
        <p:nvSpPr>
          <p:cNvPr id="4" name="AutoShape 3">
            <a:extLst>
              <a:ext uri="{FF2B5EF4-FFF2-40B4-BE49-F238E27FC236}">
                <a16:creationId xmlns:a16="http://schemas.microsoft.com/office/drawing/2014/main" id="{45513CC6-79A9-103C-B1B8-B2E7FC587C99}"/>
              </a:ext>
            </a:extLst>
          </p:cNvPr>
          <p:cNvSpPr/>
          <p:nvPr/>
        </p:nvSpPr>
        <p:spPr>
          <a:xfrm rot="2981">
            <a:off x="772757" y="1066429"/>
            <a:ext cx="10982555" cy="0"/>
          </a:xfrm>
          <a:prstGeom prst="line">
            <a:avLst/>
          </a:prstGeom>
          <a:ln w="19050" cap="rnd">
            <a:solidFill>
              <a:srgbClr val="FFFFFF"/>
            </a:solidFill>
            <a:prstDash val="solid"/>
            <a:headEnd type="none" w="sm" len="sm"/>
            <a:tailEnd type="none" w="sm" len="sm"/>
          </a:ln>
        </p:spPr>
      </p:sp>
    </p:spTree>
    <p:extLst>
      <p:ext uri="{BB962C8B-B14F-4D97-AF65-F5344CB8AC3E}">
        <p14:creationId xmlns:p14="http://schemas.microsoft.com/office/powerpoint/2010/main" val="2312704932"/>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AF3FABA4-6C37-398E-6486-6FC03A986CCE}"/>
              </a:ext>
            </a:extLst>
          </p:cNvPr>
          <p:cNvGraphicFramePr/>
          <p:nvPr>
            <p:extLst>
              <p:ext uri="{D42A27DB-BD31-4B8C-83A1-F6EECF244321}">
                <p14:modId xmlns:p14="http://schemas.microsoft.com/office/powerpoint/2010/main" val="192213630"/>
              </p:ext>
            </p:extLst>
          </p:nvPr>
        </p:nvGraphicFramePr>
        <p:xfrm>
          <a:off x="380999" y="1831087"/>
          <a:ext cx="15163801" cy="39220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2"/>
          <p:cNvSpPr txBox="1"/>
          <p:nvPr/>
        </p:nvSpPr>
        <p:spPr>
          <a:xfrm>
            <a:off x="990600" y="550645"/>
            <a:ext cx="16742482" cy="861646"/>
          </a:xfrm>
          <a:prstGeom prst="rect">
            <a:avLst/>
          </a:prstGeom>
        </p:spPr>
        <p:txBody>
          <a:bodyPr lIns="0" tIns="0" rIns="0" bIns="0" rtlCol="0" anchor="t">
            <a:spAutoFit/>
          </a:bodyPr>
          <a:lstStyle/>
          <a:p>
            <a:pPr marL="0" marR="0" lvl="0" indent="0" algn="l" defTabSz="914400" rtl="0" eaLnBrk="1" fontAlgn="auto" latinLnBrk="0" hangingPunct="1">
              <a:lnSpc>
                <a:spcPts val="7280"/>
              </a:lnSpc>
              <a:spcBef>
                <a:spcPct val="0"/>
              </a:spcBef>
              <a:spcAft>
                <a:spcPts val="0"/>
              </a:spcAft>
              <a:buClrTx/>
              <a:buSzTx/>
              <a:buFontTx/>
              <a:buNone/>
              <a:tabLst/>
              <a:defRPr/>
            </a:pPr>
            <a:r>
              <a:rPr kumimoji="0" lang="en-US" sz="5200" b="0" i="0" u="none" strike="noStrike" kern="1200" cap="none" spc="0" normalizeH="0" baseline="0" noProof="0" dirty="0">
                <a:ln>
                  <a:noFill/>
                </a:ln>
                <a:solidFill>
                  <a:srgbClr val="DFEB33"/>
                </a:solidFill>
                <a:effectLst/>
                <a:uLnTx/>
                <a:uFillTx/>
                <a:latin typeface="Raleway Bold"/>
                <a:ea typeface="+mn-ea"/>
                <a:cs typeface="+mn-cs"/>
              </a:rPr>
              <a:t>BUSINESS SOLUTIONS</a:t>
            </a:r>
          </a:p>
        </p:txBody>
      </p:sp>
      <p:sp>
        <p:nvSpPr>
          <p:cNvPr id="11" name="AutoShape 3"/>
          <p:cNvSpPr/>
          <p:nvPr/>
        </p:nvSpPr>
        <p:spPr>
          <a:xfrm>
            <a:off x="1143000" y="1442136"/>
            <a:ext cx="13619197" cy="0"/>
          </a:xfrm>
          <a:prstGeom prst="line">
            <a:avLst/>
          </a:prstGeom>
          <a:ln w="19050" cap="rnd">
            <a:solidFill>
              <a:srgbClr val="FFFFFF"/>
            </a:solidFill>
            <a:prstDash val="solid"/>
            <a:headEnd type="none" w="sm" len="sm"/>
            <a:tailEnd type="none" w="sm" len="sm"/>
          </a:ln>
        </p:spPr>
      </p:sp>
      <p:graphicFrame>
        <p:nvGraphicFramePr>
          <p:cNvPr id="5" name="Diagram 4">
            <a:extLst>
              <a:ext uri="{FF2B5EF4-FFF2-40B4-BE49-F238E27FC236}">
                <a16:creationId xmlns:a16="http://schemas.microsoft.com/office/drawing/2014/main" id="{3B4FC2FE-0167-8C0E-A3D7-2FF6B173EA78}"/>
              </a:ext>
            </a:extLst>
          </p:cNvPr>
          <p:cNvGraphicFramePr/>
          <p:nvPr>
            <p:extLst>
              <p:ext uri="{D42A27DB-BD31-4B8C-83A1-F6EECF244321}">
                <p14:modId xmlns:p14="http://schemas.microsoft.com/office/powerpoint/2010/main" val="2130031378"/>
              </p:ext>
            </p:extLst>
          </p:nvPr>
        </p:nvGraphicFramePr>
        <p:xfrm>
          <a:off x="361949" y="5981700"/>
          <a:ext cx="15163801" cy="39220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290512480"/>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2400" y="4610100"/>
            <a:ext cx="16742482" cy="971997"/>
          </a:xfrm>
          <a:prstGeom prst="rect">
            <a:avLst/>
          </a:prstGeom>
        </p:spPr>
        <p:txBody>
          <a:bodyPr lIns="0" tIns="0" rIns="0" bIns="0" rtlCol="0" anchor="t">
            <a:spAutoFit/>
          </a:bodyPr>
          <a:lstStyle/>
          <a:p>
            <a:pPr algn="ctr">
              <a:lnSpc>
                <a:spcPts val="7280"/>
              </a:lnSpc>
              <a:spcBef>
                <a:spcPct val="0"/>
              </a:spcBef>
            </a:pPr>
            <a:r>
              <a:rPr lang="en-US" sz="8800" dirty="0">
                <a:solidFill>
                  <a:srgbClr val="DFEB33"/>
                </a:solidFill>
                <a:latin typeface="Raleway Bold"/>
              </a:rPr>
              <a:t>THANK YOU</a:t>
            </a:r>
          </a:p>
        </p:txBody>
      </p:sp>
      <p:grpSp>
        <p:nvGrpSpPr>
          <p:cNvPr id="4" name="Group 2"/>
          <p:cNvGrpSpPr/>
          <p:nvPr/>
        </p:nvGrpSpPr>
        <p:grpSpPr>
          <a:xfrm rot="-10800000">
            <a:off x="17084797" y="0"/>
            <a:ext cx="1212728" cy="1210788"/>
            <a:chOff x="0" y="0"/>
            <a:chExt cx="6350000" cy="6339840"/>
          </a:xfrm>
        </p:grpSpPr>
        <p:sp>
          <p:nvSpPr>
            <p:cNvPr id="5"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spTree>
    <p:extLst>
      <p:ext uri="{BB962C8B-B14F-4D97-AF65-F5344CB8AC3E}">
        <p14:creationId xmlns:p14="http://schemas.microsoft.com/office/powerpoint/2010/main" val="966312588"/>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97525" cy="5120291"/>
            <a:chOff x="0" y="0"/>
            <a:chExt cx="24396700" cy="8237245"/>
          </a:xfrm>
        </p:grpSpPr>
        <p:pic>
          <p:nvPicPr>
            <p:cNvPr id="3" name="Picture 3"/>
            <p:cNvPicPr>
              <a:picLocks noChangeAspect="1"/>
            </p:cNvPicPr>
            <p:nvPr/>
          </p:nvPicPr>
          <p:blipFill>
            <a:blip r:embed="rId2"/>
            <a:srcRect t="27490" b="27490"/>
            <a:stretch>
              <a:fillRect/>
            </a:stretch>
          </p:blipFill>
          <p:spPr>
            <a:xfrm>
              <a:off x="0" y="0"/>
              <a:ext cx="24396700" cy="8237245"/>
            </a:xfrm>
            <a:prstGeom prst="rect">
              <a:avLst/>
            </a:prstGeom>
          </p:spPr>
        </p:pic>
      </p:grpSp>
      <p:grpSp>
        <p:nvGrpSpPr>
          <p:cNvPr id="4" name="Group 4"/>
          <p:cNvGrpSpPr/>
          <p:nvPr/>
        </p:nvGrpSpPr>
        <p:grpSpPr>
          <a:xfrm>
            <a:off x="3289581" y="1651789"/>
            <a:ext cx="11708838" cy="2623185"/>
            <a:chOff x="0" y="0"/>
            <a:chExt cx="4271416" cy="956945"/>
          </a:xfrm>
        </p:grpSpPr>
        <p:sp>
          <p:nvSpPr>
            <p:cNvPr id="5" name="Freeform 5"/>
            <p:cNvSpPr/>
            <p:nvPr/>
          </p:nvSpPr>
          <p:spPr>
            <a:xfrm>
              <a:off x="0" y="0"/>
              <a:ext cx="4271416" cy="956945"/>
            </a:xfrm>
            <a:custGeom>
              <a:avLst/>
              <a:gdLst/>
              <a:ahLst/>
              <a:cxnLst/>
              <a:rect l="l" t="t" r="r" b="b"/>
              <a:pathLst>
                <a:path w="4271416" h="956945">
                  <a:moveTo>
                    <a:pt x="0" y="0"/>
                  </a:moveTo>
                  <a:lnTo>
                    <a:pt x="4271416" y="0"/>
                  </a:lnTo>
                  <a:lnTo>
                    <a:pt x="4271416" y="956945"/>
                  </a:lnTo>
                  <a:lnTo>
                    <a:pt x="0" y="956945"/>
                  </a:lnTo>
                  <a:close/>
                </a:path>
              </a:pathLst>
            </a:custGeom>
            <a:solidFill>
              <a:srgbClr val="202B3D">
                <a:alpha val="80000"/>
              </a:srgbClr>
            </a:solidFill>
          </p:spPr>
        </p:sp>
      </p:grpSp>
      <p:grpSp>
        <p:nvGrpSpPr>
          <p:cNvPr id="6" name="Group 6"/>
          <p:cNvGrpSpPr/>
          <p:nvPr/>
        </p:nvGrpSpPr>
        <p:grpSpPr>
          <a:xfrm rot="-10800000">
            <a:off x="17084797" y="0"/>
            <a:ext cx="1212728" cy="1210788"/>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sp>
        <p:nvSpPr>
          <p:cNvPr id="8" name="TextBox 8"/>
          <p:cNvSpPr txBox="1"/>
          <p:nvPr/>
        </p:nvSpPr>
        <p:spPr>
          <a:xfrm>
            <a:off x="3289581" y="1969709"/>
            <a:ext cx="11708838" cy="2031325"/>
          </a:xfrm>
          <a:prstGeom prst="rect">
            <a:avLst/>
          </a:prstGeom>
        </p:spPr>
        <p:txBody>
          <a:bodyPr lIns="0" tIns="0" rIns="0" bIns="0" rtlCol="0" anchor="t">
            <a:spAutoFit/>
          </a:bodyPr>
          <a:lstStyle/>
          <a:p>
            <a:pPr algn="ctr">
              <a:spcBef>
                <a:spcPct val="0"/>
              </a:spcBef>
            </a:pPr>
            <a:r>
              <a:rPr lang="en-US" sz="6600" b="1" dirty="0">
                <a:solidFill>
                  <a:srgbClr val="DFEB33"/>
                </a:solidFill>
                <a:latin typeface="Times New Roman" panose="02020603050405020304" pitchFamily="18" charset="0"/>
                <a:cs typeface="Times New Roman" panose="02020603050405020304" pitchFamily="18" charset="0"/>
              </a:rPr>
              <a:t>THE OBJECTIVE OF THE PROJECT</a:t>
            </a:r>
          </a:p>
        </p:txBody>
      </p:sp>
      <p:sp>
        <p:nvSpPr>
          <p:cNvPr id="9" name="TextBox 8">
            <a:extLst>
              <a:ext uri="{FF2B5EF4-FFF2-40B4-BE49-F238E27FC236}">
                <a16:creationId xmlns:a16="http://schemas.microsoft.com/office/drawing/2014/main" id="{BFC116E4-11E5-AD77-CDC2-0D5DEC52B912}"/>
              </a:ext>
            </a:extLst>
          </p:cNvPr>
          <p:cNvSpPr txBox="1"/>
          <p:nvPr/>
        </p:nvSpPr>
        <p:spPr>
          <a:xfrm>
            <a:off x="457200" y="5945813"/>
            <a:ext cx="17373600" cy="2800767"/>
          </a:xfrm>
          <a:prstGeom prst="rect">
            <a:avLst/>
          </a:prstGeom>
          <a:noFill/>
        </p:spPr>
        <p:txBody>
          <a:bodyPr wrap="square" rtlCol="0">
            <a:spAutoFit/>
          </a:bodyPr>
          <a:lstStyle/>
          <a:p>
            <a:pPr marL="571500" indent="-571500" algn="just">
              <a:buFont typeface="Wingdings" panose="05000000000000000000" pitchFamily="2" charset="2"/>
              <a:buChar char="Ø"/>
            </a:pPr>
            <a:r>
              <a:rPr lang="en-IN" sz="4400" dirty="0">
                <a:solidFill>
                  <a:schemeClr val="bg1"/>
                </a:solidFill>
                <a:latin typeface="Times New Roman" panose="02020603050405020304" pitchFamily="18" charset="0"/>
                <a:cs typeface="Times New Roman" panose="02020603050405020304" pitchFamily="18" charset="0"/>
              </a:rPr>
              <a:t>To develop an automated system to analyze and monitor an enormous number of reviews.</a:t>
            </a:r>
          </a:p>
          <a:p>
            <a:pPr marL="571500" indent="-571500" algn="just">
              <a:buFont typeface="Wingdings" panose="05000000000000000000" pitchFamily="2" charset="2"/>
              <a:buChar char="Ø"/>
            </a:pPr>
            <a:r>
              <a:rPr lang="en-IN" sz="4400" dirty="0">
                <a:solidFill>
                  <a:schemeClr val="bg1"/>
                </a:solidFill>
                <a:latin typeface="Times New Roman" panose="02020603050405020304" pitchFamily="18" charset="0"/>
                <a:cs typeface="Times New Roman" panose="02020603050405020304" pitchFamily="18" charset="0"/>
              </a:rPr>
              <a:t>To Increase the success rate of existing and new products and market campaigns.</a:t>
            </a:r>
          </a:p>
        </p:txBody>
      </p:sp>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7084797" y="0"/>
            <a:ext cx="1212728" cy="1210788"/>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sp>
        <p:nvSpPr>
          <p:cNvPr id="4" name="TextBox 4"/>
          <p:cNvSpPr txBox="1"/>
          <p:nvPr/>
        </p:nvSpPr>
        <p:spPr>
          <a:xfrm>
            <a:off x="1464463" y="1391604"/>
            <a:ext cx="9413324" cy="1038746"/>
          </a:xfrm>
          <a:prstGeom prst="rect">
            <a:avLst/>
          </a:prstGeom>
        </p:spPr>
        <p:txBody>
          <a:bodyPr lIns="0" tIns="0" rIns="0" bIns="0" rtlCol="0" anchor="t">
            <a:spAutoFit/>
          </a:bodyPr>
          <a:lstStyle/>
          <a:p>
            <a:pPr>
              <a:lnSpc>
                <a:spcPts val="8119"/>
              </a:lnSpc>
              <a:spcBef>
                <a:spcPct val="0"/>
              </a:spcBef>
            </a:pPr>
            <a:r>
              <a:rPr lang="en-US" sz="5400" dirty="0">
                <a:solidFill>
                  <a:srgbClr val="FFFF00"/>
                </a:solidFill>
                <a:latin typeface="Times New Roman" panose="02020603050405020304" pitchFamily="18" charset="0"/>
                <a:cs typeface="Times New Roman" panose="02020603050405020304" pitchFamily="18" charset="0"/>
              </a:rPr>
              <a:t>TABLE OF CONTENT  </a:t>
            </a:r>
          </a:p>
        </p:txBody>
      </p:sp>
      <p:sp>
        <p:nvSpPr>
          <p:cNvPr id="5" name="TextBox 5"/>
          <p:cNvSpPr txBox="1"/>
          <p:nvPr/>
        </p:nvSpPr>
        <p:spPr>
          <a:xfrm>
            <a:off x="1464463" y="3218671"/>
            <a:ext cx="16019588" cy="5514330"/>
          </a:xfrm>
          <a:prstGeom prst="rect">
            <a:avLst/>
          </a:prstGeom>
        </p:spPr>
        <p:txBody>
          <a:bodyPr wrap="square" lIns="0" tIns="0" rIns="0" bIns="0" rtlCol="0" anchor="t">
            <a:spAutoFit/>
          </a:bodyPr>
          <a:lstStyle/>
          <a:p>
            <a:pPr marL="791457" lvl="1" indent="-457200">
              <a:lnSpc>
                <a:spcPts val="4334"/>
              </a:lnSpc>
              <a:buFont typeface="Wingdings" panose="05000000000000000000" pitchFamily="2" charset="2"/>
              <a:buChar char="Ø"/>
            </a:pPr>
            <a:r>
              <a:rPr lang="en-US" sz="3400" dirty="0">
                <a:solidFill>
                  <a:srgbClr val="FFFFFF"/>
                </a:solidFill>
                <a:latin typeface="Open Sans"/>
              </a:rPr>
              <a:t> </a:t>
            </a:r>
            <a:r>
              <a:rPr lang="en-US" sz="3400" dirty="0">
                <a:solidFill>
                  <a:srgbClr val="FFFFFF"/>
                </a:solidFill>
                <a:latin typeface="Times New Roman" panose="02020603050405020304" pitchFamily="18" charset="0"/>
                <a:cs typeface="Times New Roman" panose="02020603050405020304" pitchFamily="18" charset="0"/>
              </a:rPr>
              <a:t>PREPROCESSING AND CLEANING</a:t>
            </a:r>
          </a:p>
          <a:p>
            <a:pPr marL="791457" lvl="1" indent="-457200">
              <a:lnSpc>
                <a:spcPts val="4334"/>
              </a:lnSpc>
              <a:buFont typeface="Wingdings" panose="05000000000000000000" pitchFamily="2" charset="2"/>
              <a:buChar char="Ø"/>
            </a:pPr>
            <a:r>
              <a:rPr lang="en-US" sz="3400" dirty="0">
                <a:solidFill>
                  <a:srgbClr val="FFFFFF"/>
                </a:solidFill>
                <a:latin typeface="Times New Roman" panose="02020603050405020304" pitchFamily="18" charset="0"/>
                <a:cs typeface="Times New Roman" panose="02020603050405020304" pitchFamily="18" charset="0"/>
              </a:rPr>
              <a:t> EXPLORATORY DATA  ANALYSIS  </a:t>
            </a:r>
          </a:p>
          <a:p>
            <a:pPr marL="791457" lvl="1" indent="-457200">
              <a:lnSpc>
                <a:spcPts val="4334"/>
              </a:lnSpc>
              <a:buFont typeface="Wingdings" panose="05000000000000000000" pitchFamily="2" charset="2"/>
              <a:buChar char="Ø"/>
            </a:pPr>
            <a:r>
              <a:rPr lang="en-US" sz="3400" dirty="0">
                <a:solidFill>
                  <a:srgbClr val="FFFFFF"/>
                </a:solidFill>
                <a:latin typeface="Times New Roman" panose="02020603050405020304" pitchFamily="18" charset="0"/>
                <a:cs typeface="Times New Roman" panose="02020603050405020304" pitchFamily="18" charset="0"/>
              </a:rPr>
              <a:t> SENTIMENT ANALYSIS</a:t>
            </a:r>
          </a:p>
          <a:p>
            <a:pPr marL="791457" lvl="1" indent="-457200">
              <a:lnSpc>
                <a:spcPts val="4334"/>
              </a:lnSpc>
              <a:buFont typeface="Wingdings" panose="05000000000000000000" pitchFamily="2" charset="2"/>
              <a:buChar char="Ø"/>
            </a:pPr>
            <a:r>
              <a:rPr lang="en-US" sz="3400" dirty="0">
                <a:solidFill>
                  <a:srgbClr val="FFFFFF"/>
                </a:solidFill>
                <a:latin typeface="Times New Roman" panose="02020603050405020304" pitchFamily="18" charset="0"/>
                <a:cs typeface="Times New Roman" panose="02020603050405020304" pitchFamily="18" charset="0"/>
              </a:rPr>
              <a:t> TEXT CLASSIFICATION</a:t>
            </a:r>
          </a:p>
          <a:p>
            <a:pPr marL="791457" lvl="1" indent="-457200">
              <a:lnSpc>
                <a:spcPts val="4334"/>
              </a:lnSpc>
              <a:buFont typeface="Wingdings" panose="05000000000000000000" pitchFamily="2" charset="2"/>
              <a:buChar char="Ø"/>
            </a:pPr>
            <a:r>
              <a:rPr lang="en-US" sz="3400" dirty="0">
                <a:solidFill>
                  <a:srgbClr val="FFFFFF"/>
                </a:solidFill>
                <a:latin typeface="Times New Roman" panose="02020603050405020304" pitchFamily="18" charset="0"/>
                <a:cs typeface="Times New Roman" panose="02020603050405020304" pitchFamily="18" charset="0"/>
              </a:rPr>
              <a:t> TIME SERIES ANALYSIS </a:t>
            </a:r>
          </a:p>
          <a:p>
            <a:pPr marL="791457" lvl="1" indent="-457200">
              <a:lnSpc>
                <a:spcPts val="4334"/>
              </a:lnSpc>
              <a:buFont typeface="Wingdings" panose="05000000000000000000" pitchFamily="2" charset="2"/>
              <a:buChar char="Ø"/>
            </a:pPr>
            <a:r>
              <a:rPr lang="en-US" sz="3400" dirty="0">
                <a:solidFill>
                  <a:srgbClr val="FFFFFF"/>
                </a:solidFill>
                <a:latin typeface="Times New Roman" panose="02020603050405020304" pitchFamily="18" charset="0"/>
                <a:cs typeface="Times New Roman" panose="02020603050405020304" pitchFamily="18" charset="0"/>
              </a:rPr>
              <a:t> CLUSTERING</a:t>
            </a:r>
          </a:p>
          <a:p>
            <a:pPr marL="791457" lvl="1" indent="-457200">
              <a:lnSpc>
                <a:spcPts val="4334"/>
              </a:lnSpc>
              <a:buFont typeface="Wingdings" panose="05000000000000000000" pitchFamily="2" charset="2"/>
              <a:buChar char="Ø"/>
            </a:pPr>
            <a:r>
              <a:rPr lang="en-US" sz="3400" dirty="0">
                <a:solidFill>
                  <a:srgbClr val="FFFFFF"/>
                </a:solidFill>
                <a:latin typeface="Times New Roman" panose="02020603050405020304" pitchFamily="18" charset="0"/>
                <a:cs typeface="Times New Roman" panose="02020603050405020304" pitchFamily="18" charset="0"/>
              </a:rPr>
              <a:t> PRODUCT RECOMMENDATION </a:t>
            </a:r>
          </a:p>
          <a:p>
            <a:pPr marL="791457" lvl="1" indent="-457200">
              <a:lnSpc>
                <a:spcPts val="4334"/>
              </a:lnSpc>
              <a:buFont typeface="Wingdings" panose="05000000000000000000" pitchFamily="2" charset="2"/>
              <a:buChar char="Ø"/>
            </a:pPr>
            <a:r>
              <a:rPr lang="en-US" sz="3400" dirty="0">
                <a:solidFill>
                  <a:srgbClr val="FFFFFF"/>
                </a:solidFill>
                <a:latin typeface="Times New Roman" panose="02020603050405020304" pitchFamily="18" charset="0"/>
                <a:cs typeface="Times New Roman" panose="02020603050405020304" pitchFamily="18" charset="0"/>
              </a:rPr>
              <a:t> CUSTOMER SEGMENTATION</a:t>
            </a:r>
          </a:p>
          <a:p>
            <a:pPr marL="791457" lvl="1" indent="-457200">
              <a:lnSpc>
                <a:spcPts val="4334"/>
              </a:lnSpc>
              <a:buFont typeface="Wingdings" panose="05000000000000000000" pitchFamily="2" charset="2"/>
              <a:buChar char="Ø"/>
            </a:pPr>
            <a:r>
              <a:rPr lang="en-US" sz="3400" dirty="0">
                <a:solidFill>
                  <a:srgbClr val="FFFFFF"/>
                </a:solidFill>
                <a:latin typeface="Times New Roman" panose="02020603050405020304" pitchFamily="18" charset="0"/>
                <a:cs typeface="Times New Roman" panose="02020603050405020304" pitchFamily="18" charset="0"/>
              </a:rPr>
              <a:t> SUMMARY TABLE</a:t>
            </a:r>
          </a:p>
          <a:p>
            <a:pPr marL="791457" lvl="1" indent="-457200">
              <a:lnSpc>
                <a:spcPts val="4334"/>
              </a:lnSpc>
              <a:buFont typeface="Wingdings" panose="05000000000000000000" pitchFamily="2" charset="2"/>
              <a:buChar char="Ø"/>
            </a:pPr>
            <a:r>
              <a:rPr lang="en-US" sz="3400" dirty="0">
                <a:solidFill>
                  <a:srgbClr val="FFFFFF"/>
                </a:solidFill>
                <a:latin typeface="Times New Roman" panose="02020603050405020304" pitchFamily="18" charset="0"/>
                <a:cs typeface="Times New Roman" panose="02020603050405020304" pitchFamily="18" charset="0"/>
              </a:rPr>
              <a:t>BUSINESS SOLUTIONS</a:t>
            </a:r>
          </a:p>
        </p:txBody>
      </p:sp>
      <p:sp>
        <p:nvSpPr>
          <p:cNvPr id="6" name="AutoShape 6"/>
          <p:cNvSpPr/>
          <p:nvPr/>
        </p:nvSpPr>
        <p:spPr>
          <a:xfrm>
            <a:off x="1464463" y="2396810"/>
            <a:ext cx="11221181" cy="0"/>
          </a:xfrm>
          <a:prstGeom prst="line">
            <a:avLst/>
          </a:prstGeom>
          <a:ln w="19050" cap="rnd">
            <a:solidFill>
              <a:srgbClr val="FFFFFF"/>
            </a:solidFill>
            <a:prstDash val="solid"/>
            <a:headEnd type="none" w="sm" len="sm"/>
            <a:tailEnd type="none" w="sm" len="sm"/>
          </a:ln>
        </p:spPr>
      </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7084797" y="0"/>
            <a:ext cx="1212728" cy="1210788"/>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sp>
        <p:nvSpPr>
          <p:cNvPr id="4" name="TextBox 4"/>
          <p:cNvSpPr txBox="1"/>
          <p:nvPr/>
        </p:nvSpPr>
        <p:spPr>
          <a:xfrm>
            <a:off x="1028700" y="923925"/>
            <a:ext cx="12276817" cy="858440"/>
          </a:xfrm>
          <a:prstGeom prst="rect">
            <a:avLst/>
          </a:prstGeom>
        </p:spPr>
        <p:txBody>
          <a:bodyPr lIns="0" tIns="0" rIns="0" bIns="0" rtlCol="0" anchor="t">
            <a:spAutoFit/>
          </a:bodyPr>
          <a:lstStyle/>
          <a:p>
            <a:pPr>
              <a:lnSpc>
                <a:spcPts val="7280"/>
              </a:lnSpc>
              <a:spcBef>
                <a:spcPct val="0"/>
              </a:spcBef>
            </a:pPr>
            <a:r>
              <a:rPr lang="en-US" sz="5200" dirty="0">
                <a:solidFill>
                  <a:srgbClr val="DFEB33"/>
                </a:solidFill>
                <a:latin typeface="Times New Roman" panose="02020603050405020304" pitchFamily="18" charset="0"/>
                <a:cs typeface="Times New Roman" panose="02020603050405020304" pitchFamily="18" charset="0"/>
              </a:rPr>
              <a:t>PREPROCESSING AND CLEANING</a:t>
            </a:r>
          </a:p>
        </p:txBody>
      </p:sp>
      <p:sp>
        <p:nvSpPr>
          <p:cNvPr id="6" name="AutoShape 6"/>
          <p:cNvSpPr/>
          <p:nvPr/>
        </p:nvSpPr>
        <p:spPr>
          <a:xfrm>
            <a:off x="1028708" y="1820545"/>
            <a:ext cx="11885189" cy="0"/>
          </a:xfrm>
          <a:prstGeom prst="line">
            <a:avLst/>
          </a:prstGeom>
          <a:ln w="19050" cap="rnd">
            <a:solidFill>
              <a:srgbClr val="FFFFFF"/>
            </a:solidFill>
            <a:prstDash val="solid"/>
            <a:headEnd type="none" w="sm" len="sm"/>
            <a:tailEnd type="none" w="sm" len="sm"/>
          </a:ln>
        </p:spPr>
      </p:sp>
      <p:sp>
        <p:nvSpPr>
          <p:cNvPr id="8" name="Oval 7"/>
          <p:cNvSpPr/>
          <p:nvPr/>
        </p:nvSpPr>
        <p:spPr>
          <a:xfrm>
            <a:off x="2019948" y="3489959"/>
            <a:ext cx="1676400" cy="152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F81BD"/>
              </a:solidFill>
            </a:endParaRPr>
          </a:p>
        </p:txBody>
      </p:sp>
      <p:cxnSp>
        <p:nvCxnSpPr>
          <p:cNvPr id="12" name="Straight Connector 11"/>
          <p:cNvCxnSpPr/>
          <p:nvPr/>
        </p:nvCxnSpPr>
        <p:spPr>
          <a:xfrm>
            <a:off x="2858148" y="4982579"/>
            <a:ext cx="0" cy="37338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538000" y="5857535"/>
            <a:ext cx="609600" cy="76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1</a:t>
            </a:r>
          </a:p>
        </p:txBody>
      </p:sp>
      <p:sp>
        <p:nvSpPr>
          <p:cNvPr id="14" name="Oval 13"/>
          <p:cNvSpPr/>
          <p:nvPr/>
        </p:nvSpPr>
        <p:spPr>
          <a:xfrm>
            <a:off x="4844831" y="5377032"/>
            <a:ext cx="1676400" cy="152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750283" y="3560643"/>
            <a:ext cx="1676400" cy="152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1219212" y="5377032"/>
            <a:ext cx="1676400" cy="152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4504937" y="3560643"/>
            <a:ext cx="1676400" cy="152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5683031" y="6319406"/>
            <a:ext cx="0" cy="241400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8637451" y="5013959"/>
            <a:ext cx="0" cy="37338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1998916" y="6238535"/>
            <a:ext cx="29600" cy="247784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5343137" y="4999611"/>
            <a:ext cx="0" cy="37338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5378231" y="7308848"/>
            <a:ext cx="609600" cy="76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2</a:t>
            </a:r>
          </a:p>
        </p:txBody>
      </p:sp>
      <p:sp>
        <p:nvSpPr>
          <p:cNvPr id="25" name="Oval 24"/>
          <p:cNvSpPr/>
          <p:nvPr/>
        </p:nvSpPr>
        <p:spPr>
          <a:xfrm>
            <a:off x="8281463" y="5834232"/>
            <a:ext cx="609600" cy="76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3</a:t>
            </a:r>
          </a:p>
        </p:txBody>
      </p:sp>
      <p:sp>
        <p:nvSpPr>
          <p:cNvPr id="26" name="Oval 25"/>
          <p:cNvSpPr/>
          <p:nvPr/>
        </p:nvSpPr>
        <p:spPr>
          <a:xfrm>
            <a:off x="11708916" y="7308848"/>
            <a:ext cx="609600" cy="76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4</a:t>
            </a:r>
          </a:p>
        </p:txBody>
      </p:sp>
      <p:sp>
        <p:nvSpPr>
          <p:cNvPr id="27" name="Oval 26"/>
          <p:cNvSpPr/>
          <p:nvPr/>
        </p:nvSpPr>
        <p:spPr>
          <a:xfrm>
            <a:off x="15038337" y="5857535"/>
            <a:ext cx="609600" cy="762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5</a:t>
            </a:r>
          </a:p>
        </p:txBody>
      </p:sp>
      <p:sp>
        <p:nvSpPr>
          <p:cNvPr id="29" name="Google Shape;122;g17b32825cff_1_1877"/>
          <p:cNvSpPr/>
          <p:nvPr/>
        </p:nvSpPr>
        <p:spPr>
          <a:xfrm>
            <a:off x="2461152" y="3948038"/>
            <a:ext cx="813390" cy="621399"/>
          </a:xfrm>
          <a:custGeom>
            <a:avLst/>
            <a:gdLst/>
            <a:ahLst/>
            <a:cxnLst/>
            <a:rect l="l" t="t" r="r" b="b"/>
            <a:pathLst>
              <a:path w="21600" h="21600" extrusionOk="0">
                <a:moveTo>
                  <a:pt x="20361" y="21600"/>
                </a:moveTo>
                <a:cubicBezTo>
                  <a:pt x="10667" y="21600"/>
                  <a:pt x="10667" y="21600"/>
                  <a:pt x="10667" y="21600"/>
                </a:cubicBezTo>
                <a:cubicBezTo>
                  <a:pt x="1284" y="21600"/>
                  <a:pt x="1284" y="21600"/>
                  <a:pt x="1284" y="21600"/>
                </a:cubicBezTo>
                <a:cubicBezTo>
                  <a:pt x="310" y="21600"/>
                  <a:pt x="0" y="20931"/>
                  <a:pt x="0" y="20262"/>
                </a:cubicBezTo>
                <a:cubicBezTo>
                  <a:pt x="0" y="13476"/>
                  <a:pt x="0" y="13476"/>
                  <a:pt x="0" y="13476"/>
                </a:cubicBezTo>
                <a:cubicBezTo>
                  <a:pt x="0" y="12807"/>
                  <a:pt x="310" y="12138"/>
                  <a:pt x="1284" y="12138"/>
                </a:cubicBezTo>
                <a:cubicBezTo>
                  <a:pt x="1903" y="12138"/>
                  <a:pt x="2523" y="12807"/>
                  <a:pt x="2523" y="13476"/>
                </a:cubicBezTo>
                <a:cubicBezTo>
                  <a:pt x="2523" y="18924"/>
                  <a:pt x="2523" y="18924"/>
                  <a:pt x="2523" y="18924"/>
                </a:cubicBezTo>
                <a:cubicBezTo>
                  <a:pt x="19077" y="18924"/>
                  <a:pt x="19077" y="18924"/>
                  <a:pt x="19077" y="18924"/>
                </a:cubicBezTo>
                <a:cubicBezTo>
                  <a:pt x="19077" y="13476"/>
                  <a:pt x="19077" y="13476"/>
                  <a:pt x="19077" y="13476"/>
                </a:cubicBezTo>
                <a:cubicBezTo>
                  <a:pt x="19077" y="12807"/>
                  <a:pt x="19741" y="12138"/>
                  <a:pt x="20361" y="12138"/>
                </a:cubicBezTo>
                <a:cubicBezTo>
                  <a:pt x="20980" y="12138"/>
                  <a:pt x="21600" y="12807"/>
                  <a:pt x="21600" y="13476"/>
                </a:cubicBezTo>
                <a:cubicBezTo>
                  <a:pt x="21600" y="20262"/>
                  <a:pt x="21600" y="20262"/>
                  <a:pt x="21600" y="20262"/>
                </a:cubicBezTo>
                <a:cubicBezTo>
                  <a:pt x="21600" y="20931"/>
                  <a:pt x="20980" y="21600"/>
                  <a:pt x="20361" y="21600"/>
                </a:cubicBezTo>
                <a:close/>
                <a:moveTo>
                  <a:pt x="15359" y="9462"/>
                </a:moveTo>
                <a:cubicBezTo>
                  <a:pt x="11597" y="13811"/>
                  <a:pt x="11597" y="13811"/>
                  <a:pt x="11597" y="13811"/>
                </a:cubicBezTo>
                <a:cubicBezTo>
                  <a:pt x="11597" y="14193"/>
                  <a:pt x="11287" y="14527"/>
                  <a:pt x="10667" y="14527"/>
                </a:cubicBezTo>
                <a:cubicBezTo>
                  <a:pt x="10357" y="14527"/>
                  <a:pt x="10048" y="14193"/>
                  <a:pt x="9738" y="13811"/>
                </a:cubicBezTo>
                <a:cubicBezTo>
                  <a:pt x="5975" y="9462"/>
                  <a:pt x="5975" y="9462"/>
                  <a:pt x="5975" y="9462"/>
                </a:cubicBezTo>
                <a:cubicBezTo>
                  <a:pt x="5975" y="9127"/>
                  <a:pt x="5621" y="8793"/>
                  <a:pt x="5621" y="8411"/>
                </a:cubicBezTo>
                <a:cubicBezTo>
                  <a:pt x="5621" y="7742"/>
                  <a:pt x="6285" y="7073"/>
                  <a:pt x="6905" y="7073"/>
                </a:cubicBezTo>
                <a:cubicBezTo>
                  <a:pt x="7525" y="7073"/>
                  <a:pt x="7834" y="7407"/>
                  <a:pt x="7834" y="7742"/>
                </a:cubicBezTo>
                <a:cubicBezTo>
                  <a:pt x="9384" y="9462"/>
                  <a:pt x="9384" y="9462"/>
                  <a:pt x="9384" y="9462"/>
                </a:cubicBezTo>
                <a:cubicBezTo>
                  <a:pt x="9384" y="1338"/>
                  <a:pt x="9384" y="1338"/>
                  <a:pt x="9384" y="1338"/>
                </a:cubicBezTo>
                <a:cubicBezTo>
                  <a:pt x="9384" y="669"/>
                  <a:pt x="10048" y="0"/>
                  <a:pt x="10667" y="0"/>
                </a:cubicBezTo>
                <a:cubicBezTo>
                  <a:pt x="11597" y="0"/>
                  <a:pt x="11907" y="669"/>
                  <a:pt x="11907" y="1338"/>
                </a:cubicBezTo>
                <a:cubicBezTo>
                  <a:pt x="11907" y="9462"/>
                  <a:pt x="11907" y="9462"/>
                  <a:pt x="11907" y="9462"/>
                </a:cubicBezTo>
                <a:cubicBezTo>
                  <a:pt x="13456" y="7742"/>
                  <a:pt x="13456" y="7742"/>
                  <a:pt x="13456" y="7742"/>
                </a:cubicBezTo>
                <a:cubicBezTo>
                  <a:pt x="13766" y="7407"/>
                  <a:pt x="14075" y="7073"/>
                  <a:pt x="14385" y="7073"/>
                </a:cubicBezTo>
                <a:cubicBezTo>
                  <a:pt x="15359" y="7073"/>
                  <a:pt x="15669" y="7742"/>
                  <a:pt x="15669" y="8411"/>
                </a:cubicBezTo>
                <a:cubicBezTo>
                  <a:pt x="15669" y="8793"/>
                  <a:pt x="15669" y="9127"/>
                  <a:pt x="15359" y="9462"/>
                </a:cubicBezTo>
                <a:close/>
              </a:path>
            </a:pathLst>
          </a:custGeom>
          <a:solidFill>
            <a:schemeClr val="lt1"/>
          </a:solidFill>
          <a:ln>
            <a:noFill/>
          </a:ln>
        </p:spPr>
        <p:txBody>
          <a:bodyPr spcFirstLastPara="1" wrap="square" lIns="45700" tIns="45700" rIns="45700" bIns="45700" anchor="ctr" anchorCtr="0">
            <a:noAutofit/>
          </a:bodyPr>
          <a:lstStyle/>
          <a:p>
            <a:pPr marL="0" marR="0" lvl="0" indent="0" algn="l" rtl="0">
              <a:spcBef>
                <a:spcPts val="0"/>
              </a:spcBef>
              <a:spcAft>
                <a:spcPts val="0"/>
              </a:spcAft>
              <a:buNone/>
            </a:pPr>
            <a:endParaRPr sz="1800" b="1">
              <a:solidFill>
                <a:schemeClr val="lt1"/>
              </a:solidFill>
              <a:latin typeface="Calibri"/>
              <a:ea typeface="Calibri"/>
              <a:cs typeface="Calibri"/>
              <a:sym typeface="Calibri"/>
            </a:endParaRPr>
          </a:p>
        </p:txBody>
      </p:sp>
      <p:pic>
        <p:nvPicPr>
          <p:cNvPr id="30" name="Google Shape;121;g17b32825cff_1_1877"/>
          <p:cNvPicPr preferRelativeResize="0"/>
          <p:nvPr/>
        </p:nvPicPr>
        <p:blipFill>
          <a:blip r:embed="rId3">
            <a:alphaModFix/>
          </a:blip>
          <a:stretch>
            <a:fillRect/>
          </a:stretch>
        </p:blipFill>
        <p:spPr>
          <a:xfrm>
            <a:off x="5304154" y="5713848"/>
            <a:ext cx="795226" cy="850367"/>
          </a:xfrm>
          <a:prstGeom prst="rect">
            <a:avLst/>
          </a:prstGeom>
          <a:noFill/>
          <a:ln>
            <a:noFill/>
          </a:ln>
        </p:spPr>
      </p:pic>
      <p:pic>
        <p:nvPicPr>
          <p:cNvPr id="31" name="Google Shape;123;g17b32825cff_1_1877"/>
          <p:cNvPicPr preferRelativeResize="0"/>
          <p:nvPr/>
        </p:nvPicPr>
        <p:blipFill>
          <a:blip r:embed="rId4">
            <a:alphaModFix/>
          </a:blip>
          <a:stretch>
            <a:fillRect/>
          </a:stretch>
        </p:blipFill>
        <p:spPr>
          <a:xfrm>
            <a:off x="8144465" y="3917296"/>
            <a:ext cx="822090" cy="790759"/>
          </a:xfrm>
          <a:prstGeom prst="rect">
            <a:avLst/>
          </a:prstGeom>
          <a:noFill/>
          <a:ln>
            <a:noFill/>
          </a:ln>
        </p:spPr>
      </p:pic>
      <p:pic>
        <p:nvPicPr>
          <p:cNvPr id="32" name="Google Shape;124;g17b32825cff_1_1877"/>
          <p:cNvPicPr preferRelativeResize="0"/>
          <p:nvPr/>
        </p:nvPicPr>
        <p:blipFill>
          <a:blip r:embed="rId5">
            <a:alphaModFix/>
          </a:blip>
          <a:stretch>
            <a:fillRect/>
          </a:stretch>
        </p:blipFill>
        <p:spPr>
          <a:xfrm>
            <a:off x="11585396" y="5705151"/>
            <a:ext cx="944032" cy="931793"/>
          </a:xfrm>
          <a:prstGeom prst="rect">
            <a:avLst/>
          </a:prstGeom>
          <a:noFill/>
          <a:ln>
            <a:noFill/>
          </a:ln>
        </p:spPr>
      </p:pic>
      <p:pic>
        <p:nvPicPr>
          <p:cNvPr id="33" name="Google Shape;125;g17b32825cff_1_1877"/>
          <p:cNvPicPr preferRelativeResize="0"/>
          <p:nvPr/>
        </p:nvPicPr>
        <p:blipFill>
          <a:blip r:embed="rId6">
            <a:alphaModFix/>
          </a:blip>
          <a:stretch>
            <a:fillRect/>
          </a:stretch>
        </p:blipFill>
        <p:spPr>
          <a:xfrm>
            <a:off x="14915730" y="3888144"/>
            <a:ext cx="854813" cy="868997"/>
          </a:xfrm>
          <a:prstGeom prst="rect">
            <a:avLst/>
          </a:prstGeom>
          <a:noFill/>
          <a:ln>
            <a:noFill/>
          </a:ln>
        </p:spPr>
      </p:pic>
      <p:sp>
        <p:nvSpPr>
          <p:cNvPr id="39" name="TextBox 38"/>
          <p:cNvSpPr txBox="1"/>
          <p:nvPr/>
        </p:nvSpPr>
        <p:spPr>
          <a:xfrm>
            <a:off x="1524049" y="2924748"/>
            <a:ext cx="2687595" cy="523220"/>
          </a:xfrm>
          <a:prstGeom prst="rect">
            <a:avLst/>
          </a:prstGeom>
          <a:noFill/>
        </p:spPr>
        <p:txBody>
          <a:bodyPr wrap="none" rtlCol="0">
            <a:spAutoFit/>
          </a:bodyPr>
          <a:lstStyle/>
          <a:p>
            <a:r>
              <a:rPr lang="en-US" sz="2800" dirty="0">
                <a:solidFill>
                  <a:schemeClr val="bg1"/>
                </a:solidFill>
                <a:latin typeface="Times New Roman" panose="02020603050405020304" pitchFamily="18" charset="0"/>
                <a:cs typeface="Times New Roman" panose="02020603050405020304" pitchFamily="18" charset="0"/>
              </a:rPr>
              <a:t>Data Importation</a:t>
            </a:r>
          </a:p>
        </p:txBody>
      </p:sp>
      <p:sp>
        <p:nvSpPr>
          <p:cNvPr id="40" name="TextBox 39"/>
          <p:cNvSpPr txBox="1"/>
          <p:nvPr/>
        </p:nvSpPr>
        <p:spPr>
          <a:xfrm>
            <a:off x="4365693" y="4843764"/>
            <a:ext cx="2645276" cy="523220"/>
          </a:xfrm>
          <a:prstGeom prst="rect">
            <a:avLst/>
          </a:prstGeom>
          <a:noFill/>
        </p:spPr>
        <p:txBody>
          <a:bodyPr wrap="none" rtlCol="0">
            <a:spAutoFit/>
          </a:bodyPr>
          <a:lstStyle/>
          <a:p>
            <a:r>
              <a:rPr lang="en-US" sz="2800" dirty="0">
                <a:solidFill>
                  <a:schemeClr val="bg1"/>
                </a:solidFill>
                <a:latin typeface="Times New Roman" panose="02020603050405020304" pitchFamily="18" charset="0"/>
                <a:cs typeface="Times New Roman" panose="02020603050405020304" pitchFamily="18" charset="0"/>
              </a:rPr>
              <a:t>Data Exploration</a:t>
            </a:r>
          </a:p>
        </p:txBody>
      </p:sp>
      <p:sp>
        <p:nvSpPr>
          <p:cNvPr id="41" name="TextBox 40"/>
          <p:cNvSpPr txBox="1"/>
          <p:nvPr/>
        </p:nvSpPr>
        <p:spPr>
          <a:xfrm>
            <a:off x="6777352" y="2993129"/>
            <a:ext cx="3773021" cy="523220"/>
          </a:xfrm>
          <a:prstGeom prst="rect">
            <a:avLst/>
          </a:prstGeom>
          <a:noFill/>
        </p:spPr>
        <p:txBody>
          <a:bodyPr wrap="none" rtlCol="0">
            <a:spAutoFit/>
          </a:bodyPr>
          <a:lstStyle/>
          <a:p>
            <a:r>
              <a:rPr lang="en-US" sz="2800" dirty="0">
                <a:solidFill>
                  <a:schemeClr val="bg1"/>
                </a:solidFill>
                <a:latin typeface="Times New Roman" panose="02020603050405020304" pitchFamily="18" charset="0"/>
                <a:cs typeface="Times New Roman" panose="02020603050405020304" pitchFamily="18" charset="0"/>
              </a:rPr>
              <a:t>Missing Value Treatment</a:t>
            </a:r>
          </a:p>
        </p:txBody>
      </p:sp>
      <p:sp>
        <p:nvSpPr>
          <p:cNvPr id="42" name="TextBox 41"/>
          <p:cNvSpPr txBox="1"/>
          <p:nvPr/>
        </p:nvSpPr>
        <p:spPr>
          <a:xfrm>
            <a:off x="10613518" y="4792257"/>
            <a:ext cx="2920479" cy="584775"/>
          </a:xfrm>
          <a:prstGeom prst="rect">
            <a:avLst/>
          </a:prstGeom>
          <a:noFill/>
        </p:spPr>
        <p:txBody>
          <a:bodyPr wrap="none" rtlCol="0">
            <a:spAutoFit/>
          </a:bodyPr>
          <a:lstStyle/>
          <a:p>
            <a:r>
              <a:rPr lang="en-US" sz="2800" dirty="0">
                <a:solidFill>
                  <a:schemeClr val="bg1"/>
                </a:solidFill>
                <a:latin typeface="Times New Roman" panose="02020603050405020304" pitchFamily="18" charset="0"/>
                <a:cs typeface="Times New Roman" panose="02020603050405020304" pitchFamily="18" charset="0"/>
              </a:rPr>
              <a:t>Feature</a:t>
            </a:r>
            <a:r>
              <a:rPr lang="en-US" sz="3200" dirty="0">
                <a:solidFill>
                  <a:schemeClr val="bg1"/>
                </a:solidFill>
                <a:latin typeface="Times New Roman" panose="02020603050405020304" pitchFamily="18" charset="0"/>
                <a:cs typeface="Times New Roman" panose="02020603050405020304" pitchFamily="18" charset="0"/>
              </a:rPr>
              <a:t> Selection</a:t>
            </a:r>
          </a:p>
        </p:txBody>
      </p:sp>
      <p:sp>
        <p:nvSpPr>
          <p:cNvPr id="43" name="TextBox 42"/>
          <p:cNvSpPr txBox="1"/>
          <p:nvPr/>
        </p:nvSpPr>
        <p:spPr>
          <a:xfrm>
            <a:off x="13944600" y="2902722"/>
            <a:ext cx="2425664" cy="523220"/>
          </a:xfrm>
          <a:prstGeom prst="rect">
            <a:avLst/>
          </a:prstGeom>
          <a:noFill/>
        </p:spPr>
        <p:txBody>
          <a:bodyPr wrap="none" rtlCol="0">
            <a:spAutoFit/>
          </a:bodyPr>
          <a:lstStyle/>
          <a:p>
            <a:r>
              <a:rPr lang="en-US" sz="2800" dirty="0">
                <a:solidFill>
                  <a:schemeClr val="bg1"/>
                </a:solidFill>
                <a:latin typeface="Times New Roman" panose="02020603050405020304" pitchFamily="18" charset="0"/>
                <a:cs typeface="Times New Roman" panose="02020603050405020304" pitchFamily="18" charset="0"/>
              </a:rPr>
              <a:t>Feature Scaling</a:t>
            </a:r>
          </a:p>
        </p:txBody>
      </p:sp>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923925"/>
            <a:ext cx="14937213" cy="858440"/>
          </a:xfrm>
          <a:prstGeom prst="rect">
            <a:avLst/>
          </a:prstGeom>
        </p:spPr>
        <p:txBody>
          <a:bodyPr lIns="0" tIns="0" rIns="0" bIns="0" rtlCol="0" anchor="t">
            <a:spAutoFit/>
          </a:bodyPr>
          <a:lstStyle/>
          <a:p>
            <a:pPr>
              <a:lnSpc>
                <a:spcPts val="7280"/>
              </a:lnSpc>
              <a:spcBef>
                <a:spcPct val="0"/>
              </a:spcBef>
            </a:pPr>
            <a:r>
              <a:rPr lang="en-US" sz="5400" dirty="0">
                <a:solidFill>
                  <a:srgbClr val="FFFF00"/>
                </a:solidFill>
                <a:latin typeface="Times New Roman" panose="02020603050405020304" pitchFamily="18" charset="0"/>
                <a:cs typeface="Times New Roman" panose="02020603050405020304" pitchFamily="18" charset="0"/>
              </a:rPr>
              <a:t>EXPLORATORY DATA  ANALYSIS</a:t>
            </a:r>
            <a:r>
              <a:rPr lang="en-US" sz="5200" b="1" dirty="0">
                <a:solidFill>
                  <a:srgbClr val="DFEB33"/>
                </a:solidFill>
                <a:latin typeface="Times New Roman" panose="02020603050405020304" pitchFamily="18" charset="0"/>
                <a:cs typeface="Times New Roman" panose="02020603050405020304" pitchFamily="18" charset="0"/>
              </a:rPr>
              <a:t> </a:t>
            </a:r>
          </a:p>
        </p:txBody>
      </p:sp>
      <p:sp>
        <p:nvSpPr>
          <p:cNvPr id="3" name="AutoShape 3"/>
          <p:cNvSpPr/>
          <p:nvPr/>
        </p:nvSpPr>
        <p:spPr>
          <a:xfrm>
            <a:off x="1028708" y="1820545"/>
            <a:ext cx="14937205" cy="0"/>
          </a:xfrm>
          <a:prstGeom prst="line">
            <a:avLst/>
          </a:prstGeom>
          <a:ln w="19050" cap="rnd">
            <a:solidFill>
              <a:srgbClr val="FFFFFF"/>
            </a:solidFill>
            <a:prstDash val="solid"/>
            <a:headEnd type="none" w="sm" len="sm"/>
            <a:tailEnd type="none" w="sm" len="sm"/>
          </a:ln>
        </p:spPr>
      </p:sp>
      <p:grpSp>
        <p:nvGrpSpPr>
          <p:cNvPr id="5" name="Group 2"/>
          <p:cNvGrpSpPr/>
          <p:nvPr/>
        </p:nvGrpSpPr>
        <p:grpSpPr>
          <a:xfrm rot="-10800000">
            <a:off x="17084797" y="0"/>
            <a:ext cx="1212728" cy="1210788"/>
            <a:chOff x="0" y="0"/>
            <a:chExt cx="6350000" cy="6339840"/>
          </a:xfrm>
        </p:grpSpPr>
        <p:sp>
          <p:nvSpPr>
            <p:cNvPr id="6"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graphicFrame>
        <p:nvGraphicFramePr>
          <p:cNvPr id="11" name="Diagram 10">
            <a:extLst>
              <a:ext uri="{FF2B5EF4-FFF2-40B4-BE49-F238E27FC236}">
                <a16:creationId xmlns:a16="http://schemas.microsoft.com/office/drawing/2014/main" id="{39C381BB-CB05-0A62-F565-8702376A4FE6}"/>
              </a:ext>
            </a:extLst>
          </p:cNvPr>
          <p:cNvGraphicFramePr/>
          <p:nvPr>
            <p:extLst>
              <p:ext uri="{D42A27DB-BD31-4B8C-83A1-F6EECF244321}">
                <p14:modId xmlns:p14="http://schemas.microsoft.com/office/powerpoint/2010/main" val="987397954"/>
              </p:ext>
            </p:extLst>
          </p:nvPr>
        </p:nvGraphicFramePr>
        <p:xfrm>
          <a:off x="838200" y="2781300"/>
          <a:ext cx="15127713" cy="594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D9D0D8-DA97-DBCD-B4C1-7B943E763A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1959" y="2476500"/>
            <a:ext cx="13966197" cy="6812779"/>
          </a:xfrm>
          <a:prstGeom prst="rect">
            <a:avLst/>
          </a:prstGeom>
          <a:ln w="38100">
            <a:solidFill>
              <a:srgbClr val="4F81BD"/>
            </a:solidFill>
          </a:ln>
          <a:effectLst>
            <a:outerShdw blurRad="292100" dist="139700" dir="2700000" algn="tl" rotWithShape="0">
              <a:srgbClr val="333333">
                <a:alpha val="65000"/>
              </a:srgbClr>
            </a:outerShdw>
          </a:effectLst>
          <a:scene3d>
            <a:camera prst="orthographicFront"/>
            <a:lightRig rig="threePt" dir="t"/>
          </a:scene3d>
          <a:sp3d>
            <a:bevelT/>
          </a:sp3d>
        </p:spPr>
      </p:pic>
      <p:sp>
        <p:nvSpPr>
          <p:cNvPr id="4" name="TextBox 3">
            <a:extLst>
              <a:ext uri="{FF2B5EF4-FFF2-40B4-BE49-F238E27FC236}">
                <a16:creationId xmlns:a16="http://schemas.microsoft.com/office/drawing/2014/main" id="{48CC5ECB-8A8F-B985-779C-70D74F046C9C}"/>
              </a:ext>
            </a:extLst>
          </p:cNvPr>
          <p:cNvSpPr txBox="1"/>
          <p:nvPr/>
        </p:nvSpPr>
        <p:spPr>
          <a:xfrm>
            <a:off x="4747358" y="723900"/>
            <a:ext cx="8915400" cy="707886"/>
          </a:xfrm>
          <a:prstGeom prst="rect">
            <a:avLst/>
          </a:prstGeom>
          <a:solidFill>
            <a:schemeClr val="bg1">
              <a:lumMod val="75000"/>
            </a:schemeClr>
          </a:solidFill>
        </p:spPr>
        <p:txBody>
          <a:bodyPr wrap="square">
            <a:spAutoFit/>
          </a:bodyPr>
          <a:lstStyle/>
          <a:p>
            <a:pPr algn="ctr"/>
            <a:r>
              <a:rPr lang="en-IN" sz="4000" b="1" dirty="0">
                <a:solidFill>
                  <a:srgbClr val="333333"/>
                </a:solidFill>
                <a:latin typeface="Times New Roman" panose="02020603050405020304" pitchFamily="18" charset="0"/>
                <a:cs typeface="Times New Roman" panose="02020603050405020304" pitchFamily="18" charset="0"/>
              </a:rPr>
              <a:t>MONTH WISE REVENUE</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4289457"/>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2"/>
          <p:cNvGrpSpPr/>
          <p:nvPr/>
        </p:nvGrpSpPr>
        <p:grpSpPr>
          <a:xfrm rot="10800000">
            <a:off x="17084797" y="0"/>
            <a:ext cx="1212728" cy="1210788"/>
            <a:chOff x="0" y="0"/>
            <a:chExt cx="6350000" cy="6339840"/>
          </a:xfrm>
        </p:grpSpPr>
        <p:sp>
          <p:nvSpPr>
            <p:cNvPr id="6"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sp>
        <p:nvSpPr>
          <p:cNvPr id="3" name="TextBox 2">
            <a:extLst>
              <a:ext uri="{FF2B5EF4-FFF2-40B4-BE49-F238E27FC236}">
                <a16:creationId xmlns:a16="http://schemas.microsoft.com/office/drawing/2014/main" id="{48CC5ECB-8A8F-B985-779C-70D74F046C9C}"/>
              </a:ext>
            </a:extLst>
          </p:cNvPr>
          <p:cNvSpPr txBox="1"/>
          <p:nvPr/>
        </p:nvSpPr>
        <p:spPr>
          <a:xfrm>
            <a:off x="4747358" y="723900"/>
            <a:ext cx="8915400" cy="707886"/>
          </a:xfrm>
          <a:prstGeom prst="rect">
            <a:avLst/>
          </a:prstGeom>
          <a:solidFill>
            <a:schemeClr val="bg1">
              <a:lumMod val="7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4000" b="1" i="0" u="none" strike="noStrike" kern="1200" cap="none" spc="0" normalizeH="0" baseline="0" noProof="0" dirty="0">
                <a:ln>
                  <a:noFill/>
                </a:ln>
                <a:solidFill>
                  <a:srgbClr val="333333"/>
                </a:solidFill>
                <a:effectLst/>
                <a:uLnTx/>
                <a:uFillTx/>
                <a:latin typeface="Times New Roman" panose="02020603050405020304" pitchFamily="18" charset="0"/>
                <a:cs typeface="Times New Roman" panose="02020603050405020304" pitchFamily="18" charset="0"/>
              </a:rPr>
              <a:t>REVENUE WISE TOP CUSTOMERS </a:t>
            </a:r>
            <a:endParaRPr kumimoji="0" lang="en-IN" sz="4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1E4E1DCF-8E89-639A-47AF-6867A6999D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050" y="3261242"/>
            <a:ext cx="8448749" cy="6149458"/>
          </a:xfrm>
          <a:prstGeom prst="rect">
            <a:avLst/>
          </a:prstGeom>
          <a:ln w="38100">
            <a:solidFill>
              <a:srgbClr val="4F81BD"/>
            </a:solidFill>
          </a:ln>
          <a:effectLst>
            <a:outerShdw blurRad="50800" dist="38100" dir="8100000" algn="tr" rotWithShape="0">
              <a:prstClr val="black">
                <a:alpha val="40000"/>
              </a:prstClr>
            </a:outerShdw>
          </a:effectLst>
        </p:spPr>
      </p:pic>
      <p:pic>
        <p:nvPicPr>
          <p:cNvPr id="14" name="Picture 13">
            <a:extLst>
              <a:ext uri="{FF2B5EF4-FFF2-40B4-BE49-F238E27FC236}">
                <a16:creationId xmlns:a16="http://schemas.microsoft.com/office/drawing/2014/main" id="{9E0D94EC-A29F-325B-369A-5C7F9AB3029B}"/>
              </a:ext>
            </a:extLst>
          </p:cNvPr>
          <p:cNvPicPr>
            <a:picLocks noChangeAspect="1"/>
          </p:cNvPicPr>
          <p:nvPr/>
        </p:nvPicPr>
        <p:blipFill rotWithShape="1">
          <a:blip r:embed="rId3">
            <a:extLst>
              <a:ext uri="{28A0092B-C50C-407E-A947-70E740481C1C}">
                <a14:useLocalDpi xmlns:a14="http://schemas.microsoft.com/office/drawing/2010/main" val="0"/>
              </a:ext>
            </a:extLst>
          </a:blip>
          <a:srcRect t="1160"/>
          <a:stretch/>
        </p:blipFill>
        <p:spPr>
          <a:xfrm>
            <a:off x="9372600" y="3281970"/>
            <a:ext cx="8237387" cy="6128730"/>
          </a:xfrm>
          <a:prstGeom prst="rect">
            <a:avLst/>
          </a:prstGeom>
          <a:ln w="38100">
            <a:solidFill>
              <a:srgbClr val="4F81BD"/>
            </a:solidFill>
          </a:ln>
          <a:effectLst>
            <a:outerShdw blurRad="50800" dist="38100" dir="8100000" algn="tr" rotWithShape="0">
              <a:prstClr val="black">
                <a:alpha val="40000"/>
              </a:prstClr>
            </a:outerShdw>
          </a:effectLst>
        </p:spPr>
      </p:pic>
      <p:sp>
        <p:nvSpPr>
          <p:cNvPr id="15" name="Rectangle 14">
            <a:extLst>
              <a:ext uri="{FF2B5EF4-FFF2-40B4-BE49-F238E27FC236}">
                <a16:creationId xmlns:a16="http://schemas.microsoft.com/office/drawing/2014/main" id="{323BC154-FD83-BA6B-43B7-45E047E0DD99}"/>
              </a:ext>
            </a:extLst>
          </p:cNvPr>
          <p:cNvSpPr/>
          <p:nvPr/>
        </p:nvSpPr>
        <p:spPr>
          <a:xfrm>
            <a:off x="1798789" y="2117176"/>
            <a:ext cx="5486400" cy="708143"/>
          </a:xfrm>
          <a:prstGeom prst="rect">
            <a:avLst/>
          </a:prstGeom>
          <a:solidFill>
            <a:srgbClr val="4F81BD"/>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w="0"/>
                <a:solidFill>
                  <a:srgbClr val="FFFF00"/>
                </a:solidFill>
                <a:effectLst/>
                <a:uLnTx/>
                <a:uFillTx/>
                <a:latin typeface="Times New Roman" panose="02020603050405020304" pitchFamily="18" charset="0"/>
                <a:cs typeface="Times New Roman" panose="02020603050405020304" pitchFamily="18" charset="0"/>
              </a:rPr>
              <a:t>Musical Instrument Category</a:t>
            </a:r>
          </a:p>
        </p:txBody>
      </p:sp>
      <p:sp>
        <p:nvSpPr>
          <p:cNvPr id="11" name="Rectangle 10">
            <a:extLst>
              <a:ext uri="{FF2B5EF4-FFF2-40B4-BE49-F238E27FC236}">
                <a16:creationId xmlns:a16="http://schemas.microsoft.com/office/drawing/2014/main" id="{323BC154-FD83-BA6B-43B7-45E047E0DD99}"/>
              </a:ext>
            </a:extLst>
          </p:cNvPr>
          <p:cNvSpPr/>
          <p:nvPr/>
        </p:nvSpPr>
        <p:spPr>
          <a:xfrm>
            <a:off x="10919558" y="2117176"/>
            <a:ext cx="5486400" cy="708143"/>
          </a:xfrm>
          <a:prstGeom prst="rect">
            <a:avLst/>
          </a:prstGeom>
          <a:solidFill>
            <a:srgbClr val="4F81BD"/>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w="0"/>
                <a:solidFill>
                  <a:srgbClr val="FFFF00"/>
                </a:solidFill>
                <a:effectLst/>
                <a:uLnTx/>
                <a:uFillTx/>
                <a:latin typeface="Times New Roman" panose="02020603050405020304" pitchFamily="18" charset="0"/>
                <a:cs typeface="Times New Roman" panose="02020603050405020304" pitchFamily="18" charset="0"/>
              </a:rPr>
              <a:t>Digital Music Category</a:t>
            </a:r>
          </a:p>
        </p:txBody>
      </p:sp>
    </p:spTree>
    <p:extLst>
      <p:ext uri="{BB962C8B-B14F-4D97-AF65-F5344CB8AC3E}">
        <p14:creationId xmlns:p14="http://schemas.microsoft.com/office/powerpoint/2010/main" val="3275086327"/>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2"/>
          <p:cNvGrpSpPr/>
          <p:nvPr/>
        </p:nvGrpSpPr>
        <p:grpSpPr>
          <a:xfrm rot="10800000">
            <a:off x="17084797" y="0"/>
            <a:ext cx="1212728" cy="1210788"/>
            <a:chOff x="0" y="0"/>
            <a:chExt cx="6350000" cy="6339840"/>
          </a:xfrm>
        </p:grpSpPr>
        <p:sp>
          <p:nvSpPr>
            <p:cNvPr id="6"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sp>
        <p:nvSpPr>
          <p:cNvPr id="2" name="AutoShape 2" descr="blob:https://web.whatsapp.com/68207830-9ae7-4afc-9881-600fda149106"/>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TextBox 12">
            <a:extLst>
              <a:ext uri="{FF2B5EF4-FFF2-40B4-BE49-F238E27FC236}">
                <a16:creationId xmlns:a16="http://schemas.microsoft.com/office/drawing/2014/main" id="{8FD5682C-622C-FD17-8EBD-709C946313D3}"/>
              </a:ext>
            </a:extLst>
          </p:cNvPr>
          <p:cNvSpPr txBox="1"/>
          <p:nvPr/>
        </p:nvSpPr>
        <p:spPr>
          <a:xfrm>
            <a:off x="692140" y="8882955"/>
            <a:ext cx="1226186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00"/>
                </a:solidFill>
                <a:effectLst/>
                <a:uLnTx/>
                <a:uFillTx/>
                <a:latin typeface="Open Sans" panose="020B0606030504020204" pitchFamily="34" charset="0"/>
                <a:ea typeface="Open Sans" panose="020B0606030504020204" pitchFamily="34" charset="0"/>
                <a:cs typeface="Open Sans" panose="020B0606030504020204" pitchFamily="34" charset="0"/>
              </a:rPr>
              <a:t>For further analysis of data, we will head towards </a:t>
            </a:r>
            <a:r>
              <a:rPr kumimoji="0" lang="en-US" sz="2800" b="1" i="0" u="none" strike="noStrike" kern="1200" cap="none" spc="0" normalizeH="0" baseline="0" noProof="0" dirty="0">
                <a:ln>
                  <a:noFill/>
                </a:ln>
                <a:solidFill>
                  <a:srgbClr val="FFFF00"/>
                </a:solidFill>
                <a:effectLst/>
                <a:uLnTx/>
                <a:uFillTx/>
                <a:latin typeface="Open Sans" panose="020B0606030504020204" pitchFamily="34" charset="0"/>
                <a:ea typeface="Open Sans" panose="020B0606030504020204" pitchFamily="34" charset="0"/>
                <a:cs typeface="Open Sans" panose="020B0606030504020204" pitchFamily="34" charset="0"/>
                <a:hlinkClick r:id="rId3"/>
              </a:rPr>
              <a:t>Dashboard</a:t>
            </a:r>
            <a:r>
              <a:rPr kumimoji="0" lang="en-US" sz="2800" b="1" i="0" u="none" strike="noStrike" kern="1200" cap="none" spc="0" normalizeH="0" baseline="0" noProof="0" dirty="0">
                <a:ln>
                  <a:noFill/>
                </a:ln>
                <a:solidFill>
                  <a:srgbClr val="FFFF00"/>
                </a:solidFill>
                <a:effectLst/>
                <a:uLnTx/>
                <a:uFillTx/>
                <a:latin typeface="Open Sans" panose="020B0606030504020204" pitchFamily="34" charset="0"/>
                <a:ea typeface="Open Sans" panose="020B0606030504020204" pitchFamily="34" charset="0"/>
                <a:cs typeface="Open Sans" panose="020B0606030504020204" pitchFamily="34" charset="0"/>
              </a:rPr>
              <a:t> </a:t>
            </a:r>
            <a:endParaRPr kumimoji="0" lang="en-IN" sz="2800" b="1" i="0" u="none" strike="noStrike" kern="1200" cap="none" spc="0" normalizeH="0" baseline="0" noProof="0" dirty="0">
              <a:ln>
                <a:noFill/>
              </a:ln>
              <a:solidFill>
                <a:srgbClr val="FFFF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48CC5ECB-8A8F-B985-779C-70D74F046C9C}"/>
              </a:ext>
            </a:extLst>
          </p:cNvPr>
          <p:cNvSpPr txBox="1"/>
          <p:nvPr/>
        </p:nvSpPr>
        <p:spPr>
          <a:xfrm>
            <a:off x="4876800" y="595149"/>
            <a:ext cx="8991600" cy="646331"/>
          </a:xfrm>
          <a:prstGeom prst="rect">
            <a:avLst/>
          </a:prstGeom>
          <a:solidFill>
            <a:schemeClr val="bg1">
              <a:lumMod val="7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rgbClr val="333333"/>
                </a:solidFill>
                <a:effectLst/>
                <a:uLnTx/>
                <a:uFillTx/>
                <a:latin typeface="Times New Roman" panose="02020603050405020304" pitchFamily="18" charset="0"/>
                <a:cs typeface="Times New Roman" panose="02020603050405020304" pitchFamily="18" charset="0"/>
              </a:rPr>
              <a:t>PRICE DISTRIBUTION OF PRODUCTS </a:t>
            </a:r>
            <a:endParaRPr kumimoji="0" lang="en-IN" sz="36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323BC154-FD83-BA6B-43B7-45E047E0DD99}"/>
              </a:ext>
            </a:extLst>
          </p:cNvPr>
          <p:cNvSpPr/>
          <p:nvPr/>
        </p:nvSpPr>
        <p:spPr>
          <a:xfrm>
            <a:off x="2438400" y="1750251"/>
            <a:ext cx="5486400" cy="708143"/>
          </a:xfrm>
          <a:prstGeom prst="rect">
            <a:avLst/>
          </a:prstGeom>
          <a:solidFill>
            <a:srgbClr val="4F81BD"/>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w="0"/>
                <a:solidFill>
                  <a:srgbClr val="FFFF00"/>
                </a:solidFill>
                <a:effectLst/>
                <a:uLnTx/>
                <a:uFillTx/>
                <a:latin typeface="Times New Roman" panose="02020603050405020304" pitchFamily="18" charset="0"/>
                <a:cs typeface="Times New Roman" panose="02020603050405020304" pitchFamily="18" charset="0"/>
              </a:rPr>
              <a:t>Musical Instruments Category</a:t>
            </a:r>
          </a:p>
        </p:txBody>
      </p:sp>
      <p:pic>
        <p:nvPicPr>
          <p:cNvPr id="3" name="Picture 2"/>
          <p:cNvPicPr>
            <a:picLocks noChangeAspect="1"/>
          </p:cNvPicPr>
          <p:nvPr/>
        </p:nvPicPr>
        <p:blipFill rotWithShape="1">
          <a:blip r:embed="rId4"/>
          <a:srcRect l="28331" t="25000" r="3148" b="8333"/>
          <a:stretch/>
        </p:blipFill>
        <p:spPr>
          <a:xfrm>
            <a:off x="688970" y="2786647"/>
            <a:ext cx="8375660" cy="5633453"/>
          </a:xfrm>
          <a:prstGeom prst="rect">
            <a:avLst/>
          </a:prstGeom>
          <a:ln w="38100">
            <a:solidFill>
              <a:srgbClr val="4F81BD"/>
            </a:solidFill>
          </a:ln>
        </p:spPr>
      </p:pic>
      <p:pic>
        <p:nvPicPr>
          <p:cNvPr id="4" name="Picture 3"/>
          <p:cNvPicPr>
            <a:picLocks noChangeAspect="1"/>
          </p:cNvPicPr>
          <p:nvPr/>
        </p:nvPicPr>
        <p:blipFill rotWithShape="1">
          <a:blip r:embed="rId5"/>
          <a:srcRect l="28330" t="26041" r="1977" b="8334"/>
          <a:stretch/>
        </p:blipFill>
        <p:spPr>
          <a:xfrm>
            <a:off x="9461561" y="2803233"/>
            <a:ext cx="8229600" cy="5616867"/>
          </a:xfrm>
          <a:prstGeom prst="rect">
            <a:avLst/>
          </a:prstGeom>
          <a:ln w="38100">
            <a:solidFill>
              <a:srgbClr val="4F81BD"/>
            </a:solidFill>
          </a:ln>
        </p:spPr>
      </p:pic>
      <p:sp>
        <p:nvSpPr>
          <p:cNvPr id="16" name="Rectangle 15">
            <a:extLst>
              <a:ext uri="{FF2B5EF4-FFF2-40B4-BE49-F238E27FC236}">
                <a16:creationId xmlns:a16="http://schemas.microsoft.com/office/drawing/2014/main" id="{323BC154-FD83-BA6B-43B7-45E047E0DD99}"/>
              </a:ext>
            </a:extLst>
          </p:cNvPr>
          <p:cNvSpPr/>
          <p:nvPr/>
        </p:nvSpPr>
        <p:spPr>
          <a:xfrm>
            <a:off x="10833161" y="1750252"/>
            <a:ext cx="5486400" cy="708143"/>
          </a:xfrm>
          <a:prstGeom prst="rect">
            <a:avLst/>
          </a:prstGeom>
          <a:solidFill>
            <a:srgbClr val="4F81BD"/>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w="0"/>
                <a:solidFill>
                  <a:srgbClr val="FFFF00"/>
                </a:solidFill>
                <a:effectLst/>
                <a:uLnTx/>
                <a:uFillTx/>
                <a:latin typeface="Times New Roman" panose="02020603050405020304" pitchFamily="18" charset="0"/>
                <a:cs typeface="Times New Roman" panose="02020603050405020304" pitchFamily="18" charset="0"/>
              </a:rPr>
              <a:t>Digital Music Category</a:t>
            </a:r>
          </a:p>
        </p:txBody>
      </p:sp>
    </p:spTree>
    <p:extLst>
      <p:ext uri="{BB962C8B-B14F-4D97-AF65-F5344CB8AC3E}">
        <p14:creationId xmlns:p14="http://schemas.microsoft.com/office/powerpoint/2010/main" val="1097542492"/>
      </p:ext>
    </p:extLst>
  </p:cSld>
  <p:clrMapOvr>
    <a:masterClrMapping/>
  </p:clrMapOvr>
  <p:transition spd="slow">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3721</TotalTime>
  <Words>958</Words>
  <Application>Microsoft Office PowerPoint</Application>
  <PresentationFormat>Custom</PresentationFormat>
  <Paragraphs>217</Paragraphs>
  <Slides>23</Slides>
  <Notes>5</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23</vt:i4>
      </vt:variant>
    </vt:vector>
  </HeadingPairs>
  <TitlesOfParts>
    <vt:vector size="36" baseType="lpstr">
      <vt:lpstr>Canva Sans</vt:lpstr>
      <vt:lpstr>Canva Sans Bold</vt:lpstr>
      <vt:lpstr>Wingdings</vt:lpstr>
      <vt:lpstr>Open Sans</vt:lpstr>
      <vt:lpstr>Open Sans Bold</vt:lpstr>
      <vt:lpstr>Raleway Bold</vt:lpstr>
      <vt:lpstr>Calibri</vt:lpstr>
      <vt:lpstr>Arial</vt:lpstr>
      <vt:lpstr>Arial Black</vt:lpstr>
      <vt:lpstr>Times New Roman</vt:lpstr>
      <vt:lpstr>Arial Rounded MT Bold</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Navy and Green Professional Business Plan Presentation</dc:title>
  <dc:creator>Samraddhi</dc:creator>
  <cp:lastModifiedBy>Puneeth Krishna B</cp:lastModifiedBy>
  <cp:revision>98</cp:revision>
  <dcterms:created xsi:type="dcterms:W3CDTF">2006-08-16T00:00:00Z</dcterms:created>
  <dcterms:modified xsi:type="dcterms:W3CDTF">2022-12-09T14:13:08Z</dcterms:modified>
  <dc:identifier>DAFTtdCMFic</dc:identifier>
</cp:coreProperties>
</file>